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83"/>
  </p:notesMasterIdLst>
  <p:handoutMasterIdLst>
    <p:handoutMasterId r:id="rId84"/>
  </p:handoutMasterIdLst>
  <p:sldIdLst>
    <p:sldId id="256" r:id="rId3"/>
    <p:sldId id="511" r:id="rId4"/>
    <p:sldId id="457" r:id="rId5"/>
    <p:sldId id="486" r:id="rId6"/>
    <p:sldId id="526" r:id="rId7"/>
    <p:sldId id="528" r:id="rId8"/>
    <p:sldId id="529" r:id="rId9"/>
    <p:sldId id="530" r:id="rId10"/>
    <p:sldId id="531" r:id="rId11"/>
    <p:sldId id="512" r:id="rId12"/>
    <p:sldId id="513" r:id="rId13"/>
    <p:sldId id="514" r:id="rId14"/>
    <p:sldId id="527" r:id="rId15"/>
    <p:sldId id="532" r:id="rId16"/>
    <p:sldId id="533" r:id="rId17"/>
    <p:sldId id="534" r:id="rId18"/>
    <p:sldId id="535" r:id="rId19"/>
    <p:sldId id="536" r:id="rId20"/>
    <p:sldId id="537" r:id="rId21"/>
    <p:sldId id="538" r:id="rId22"/>
    <p:sldId id="539" r:id="rId23"/>
    <p:sldId id="540" r:id="rId24"/>
    <p:sldId id="541" r:id="rId25"/>
    <p:sldId id="542" r:id="rId26"/>
    <p:sldId id="543" r:id="rId27"/>
    <p:sldId id="544" r:id="rId28"/>
    <p:sldId id="545" r:id="rId29"/>
    <p:sldId id="546" r:id="rId30"/>
    <p:sldId id="547" r:id="rId31"/>
    <p:sldId id="548" r:id="rId32"/>
    <p:sldId id="549" r:id="rId33"/>
    <p:sldId id="550" r:id="rId34"/>
    <p:sldId id="551" r:id="rId35"/>
    <p:sldId id="552" r:id="rId36"/>
    <p:sldId id="553" r:id="rId37"/>
    <p:sldId id="554" r:id="rId38"/>
    <p:sldId id="555" r:id="rId39"/>
    <p:sldId id="556" r:id="rId40"/>
    <p:sldId id="557" r:id="rId41"/>
    <p:sldId id="558" r:id="rId42"/>
    <p:sldId id="559" r:id="rId43"/>
    <p:sldId id="560" r:id="rId44"/>
    <p:sldId id="561" r:id="rId45"/>
    <p:sldId id="562" r:id="rId46"/>
    <p:sldId id="563" r:id="rId47"/>
    <p:sldId id="564" r:id="rId48"/>
    <p:sldId id="565" r:id="rId49"/>
    <p:sldId id="566" r:id="rId50"/>
    <p:sldId id="568" r:id="rId51"/>
    <p:sldId id="567" r:id="rId52"/>
    <p:sldId id="569" r:id="rId53"/>
    <p:sldId id="570" r:id="rId54"/>
    <p:sldId id="571" r:id="rId55"/>
    <p:sldId id="572" r:id="rId56"/>
    <p:sldId id="573" r:id="rId57"/>
    <p:sldId id="574" r:id="rId58"/>
    <p:sldId id="575" r:id="rId59"/>
    <p:sldId id="576" r:id="rId60"/>
    <p:sldId id="577" r:id="rId61"/>
    <p:sldId id="578" r:id="rId62"/>
    <p:sldId id="579" r:id="rId63"/>
    <p:sldId id="580" r:id="rId64"/>
    <p:sldId id="581" r:id="rId65"/>
    <p:sldId id="582" r:id="rId66"/>
    <p:sldId id="583" r:id="rId67"/>
    <p:sldId id="584" r:id="rId68"/>
    <p:sldId id="585" r:id="rId69"/>
    <p:sldId id="586" r:id="rId70"/>
    <p:sldId id="587" r:id="rId71"/>
    <p:sldId id="515" r:id="rId72"/>
    <p:sldId id="517" r:id="rId73"/>
    <p:sldId id="523" r:id="rId74"/>
    <p:sldId id="518" r:id="rId75"/>
    <p:sldId id="519" r:id="rId76"/>
    <p:sldId id="520" r:id="rId77"/>
    <p:sldId id="521" r:id="rId78"/>
    <p:sldId id="522" r:id="rId79"/>
    <p:sldId id="524" r:id="rId80"/>
    <p:sldId id="525" r:id="rId81"/>
    <p:sldId id="516" r:id="rId82"/>
  </p:sldIdLst>
  <p:sldSz cx="12188825" cy="6858000"/>
  <p:notesSz cx="6858000" cy="9144000"/>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Yaza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86402" autoAdjust="0"/>
  </p:normalViewPr>
  <p:slideViewPr>
    <p:cSldViewPr>
      <p:cViewPr varScale="1">
        <p:scale>
          <a:sx n="87" d="100"/>
          <a:sy n="87" d="100"/>
        </p:scale>
        <p:origin x="437" y="62"/>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6480"/>
    </p:cViewPr>
  </p:outlineViewPr>
  <p:notesTextViewPr>
    <p:cViewPr>
      <p:scale>
        <a:sx n="1" d="1"/>
        <a:sy n="1" d="1"/>
      </p:scale>
      <p:origin x="0" y="0"/>
    </p:cViewPr>
  </p:notesTextViewPr>
  <p:notesViewPr>
    <p:cSldViewPr showGuides="1">
      <p:cViewPr varScale="1">
        <p:scale>
          <a:sx n="82" d="100"/>
          <a:sy n="82" d="100"/>
        </p:scale>
        <p:origin x="1410" y="6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handoutMaster" Target="handoutMasters/handoutMaster1.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gs" Target="tags/tag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4-12T15:28:40.148" idx="1">
    <p:pos x="6152" y="1071"/>
    <p:text/>
    <p:extLst>
      <p:ext uri="{C676402C-5697-4E1C-873F-D02D1690AC5C}">
        <p15:threadingInfo xmlns:p15="http://schemas.microsoft.com/office/powerpoint/2012/main" timeZoneBias="-1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BC5CAF-DAB6-49FF-B1FC-83479B1E595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tr-TR"/>
        </a:p>
      </dgm:t>
    </dgm:pt>
    <dgm:pt modelId="{3D540EAD-5251-404A-A6C4-5967BB02A283}">
      <dgm:prSet phldrT="[Metin]"/>
      <dgm:spPr>
        <a:solidFill>
          <a:schemeClr val="accent4"/>
        </a:solidFill>
      </dgm:spPr>
      <dgm:t>
        <a:bodyPr/>
        <a:lstStyle/>
        <a:p>
          <a:r>
            <a:rPr lang="tr-TR" dirty="0"/>
            <a:t>Pasif Bilgi Toplama</a:t>
          </a:r>
        </a:p>
      </dgm:t>
    </dgm:pt>
    <dgm:pt modelId="{3EF0D604-3A75-48F5-86B7-74DF0E126653}" type="parTrans" cxnId="{FB9B928D-5598-4AED-968E-27F8A7C59EE3}">
      <dgm:prSet/>
      <dgm:spPr/>
      <dgm:t>
        <a:bodyPr/>
        <a:lstStyle/>
        <a:p>
          <a:endParaRPr lang="tr-TR"/>
        </a:p>
      </dgm:t>
    </dgm:pt>
    <dgm:pt modelId="{DE0E96BC-AFFC-46AA-AAC7-04BCDB8790F5}" type="sibTrans" cxnId="{FB9B928D-5598-4AED-968E-27F8A7C59EE3}">
      <dgm:prSet/>
      <dgm:spPr/>
      <dgm:t>
        <a:bodyPr/>
        <a:lstStyle/>
        <a:p>
          <a:endParaRPr lang="tr-TR"/>
        </a:p>
      </dgm:t>
    </dgm:pt>
    <dgm:pt modelId="{99F856C1-88B5-4EE5-8678-16A9E9AA9C1B}">
      <dgm:prSet phldrT="[Metin]"/>
      <dgm:spPr>
        <a:solidFill>
          <a:srgbClr val="00B050"/>
        </a:solidFill>
      </dgm:spPr>
      <dgm:t>
        <a:bodyPr/>
        <a:lstStyle/>
        <a:p>
          <a:r>
            <a:rPr lang="tr-TR" dirty="0"/>
            <a:t>Aktif Bilgi Toplama</a:t>
          </a:r>
        </a:p>
      </dgm:t>
    </dgm:pt>
    <dgm:pt modelId="{6E4D4A39-634B-49D0-A534-F6127E7684AC}" type="parTrans" cxnId="{990F918B-004A-4087-B281-C192F2642E70}">
      <dgm:prSet/>
      <dgm:spPr/>
      <dgm:t>
        <a:bodyPr/>
        <a:lstStyle/>
        <a:p>
          <a:endParaRPr lang="tr-TR"/>
        </a:p>
      </dgm:t>
    </dgm:pt>
    <dgm:pt modelId="{DABD69AB-00DD-4616-9E20-FF141D2DADED}" type="sibTrans" cxnId="{990F918B-004A-4087-B281-C192F2642E70}">
      <dgm:prSet/>
      <dgm:spPr/>
      <dgm:t>
        <a:bodyPr/>
        <a:lstStyle/>
        <a:p>
          <a:endParaRPr lang="tr-TR"/>
        </a:p>
      </dgm:t>
    </dgm:pt>
    <dgm:pt modelId="{93EF9727-713B-4D7B-A5CA-5675D2C50011}">
      <dgm:prSet/>
      <dgm:spPr/>
      <dgm:t>
        <a:bodyPr/>
        <a:lstStyle/>
        <a:p>
          <a:r>
            <a:rPr lang="tr-TR" dirty="0"/>
            <a:t>Hedef sistemden bağımsız</a:t>
          </a:r>
        </a:p>
      </dgm:t>
    </dgm:pt>
    <dgm:pt modelId="{88BE7CA1-32E3-4EAC-90CC-EC89D44E106D}" type="parTrans" cxnId="{6B434A4B-7AD8-433B-AD12-FB121CE69466}">
      <dgm:prSet/>
      <dgm:spPr/>
      <dgm:t>
        <a:bodyPr/>
        <a:lstStyle/>
        <a:p>
          <a:endParaRPr lang="tr-TR"/>
        </a:p>
      </dgm:t>
    </dgm:pt>
    <dgm:pt modelId="{B00EF50D-057D-47CE-B330-79295D6C00DE}" type="sibTrans" cxnId="{6B434A4B-7AD8-433B-AD12-FB121CE69466}">
      <dgm:prSet/>
      <dgm:spPr/>
      <dgm:t>
        <a:bodyPr/>
        <a:lstStyle/>
        <a:p>
          <a:endParaRPr lang="tr-TR"/>
        </a:p>
      </dgm:t>
    </dgm:pt>
    <dgm:pt modelId="{B0B200AA-2AC7-4E39-9F5C-023B99AB29CB}">
      <dgm:prSet phldrT="[Metin]"/>
      <dgm:spPr>
        <a:solidFill>
          <a:srgbClr val="00B050"/>
        </a:solidFill>
      </dgm:spPr>
      <dgm:t>
        <a:bodyPr/>
        <a:lstStyle/>
        <a:p>
          <a:r>
            <a:rPr lang="tr-TR"/>
            <a:t>Hedef sistemle doğrudan iletişime geçerek </a:t>
          </a:r>
          <a:endParaRPr lang="tr-TR" dirty="0"/>
        </a:p>
      </dgm:t>
    </dgm:pt>
    <dgm:pt modelId="{5C2FE0D8-A256-4ADF-997C-DFB0A23E5E93}" type="parTrans" cxnId="{0F847EE3-CCF6-4BC4-BEAE-2FAB8C6A964D}">
      <dgm:prSet/>
      <dgm:spPr/>
      <dgm:t>
        <a:bodyPr/>
        <a:lstStyle/>
        <a:p>
          <a:endParaRPr lang="tr-TR"/>
        </a:p>
      </dgm:t>
    </dgm:pt>
    <dgm:pt modelId="{9C6F9590-E68E-4BB5-BDFB-D3E7C8E38C9F}" type="sibTrans" cxnId="{0F847EE3-CCF6-4BC4-BEAE-2FAB8C6A964D}">
      <dgm:prSet/>
      <dgm:spPr/>
      <dgm:t>
        <a:bodyPr/>
        <a:lstStyle/>
        <a:p>
          <a:endParaRPr lang="tr-TR"/>
        </a:p>
      </dgm:t>
    </dgm:pt>
    <dgm:pt modelId="{CCF97A5C-74F1-4687-9D51-96655C984C5C}" type="pres">
      <dgm:prSet presAssocID="{95BC5CAF-DAB6-49FF-B1FC-83479B1E5958}" presName="linear" presStyleCnt="0">
        <dgm:presLayoutVars>
          <dgm:dir/>
          <dgm:animLvl val="lvl"/>
          <dgm:resizeHandles val="exact"/>
        </dgm:presLayoutVars>
      </dgm:prSet>
      <dgm:spPr/>
    </dgm:pt>
    <dgm:pt modelId="{F8DD1949-B368-4B63-B324-9D38D3693744}" type="pres">
      <dgm:prSet presAssocID="{3D540EAD-5251-404A-A6C4-5967BB02A283}" presName="parentLin" presStyleCnt="0"/>
      <dgm:spPr/>
    </dgm:pt>
    <dgm:pt modelId="{FED71655-8F6A-4535-93F3-80D64466FB2E}" type="pres">
      <dgm:prSet presAssocID="{3D540EAD-5251-404A-A6C4-5967BB02A283}" presName="parentLeftMargin" presStyleLbl="node1" presStyleIdx="0" presStyleCnt="2"/>
      <dgm:spPr/>
    </dgm:pt>
    <dgm:pt modelId="{CA5B522B-DFC4-4CFD-AD09-57C4AC3BA81E}" type="pres">
      <dgm:prSet presAssocID="{3D540EAD-5251-404A-A6C4-5967BB02A283}" presName="parentText" presStyleLbl="node1" presStyleIdx="0" presStyleCnt="2">
        <dgm:presLayoutVars>
          <dgm:chMax val="0"/>
          <dgm:bulletEnabled val="1"/>
        </dgm:presLayoutVars>
      </dgm:prSet>
      <dgm:spPr/>
    </dgm:pt>
    <dgm:pt modelId="{474D47FE-43DE-4F76-B4DC-4AD2D8DC4864}" type="pres">
      <dgm:prSet presAssocID="{3D540EAD-5251-404A-A6C4-5967BB02A283}" presName="negativeSpace" presStyleCnt="0"/>
      <dgm:spPr/>
    </dgm:pt>
    <dgm:pt modelId="{0FF130CA-297D-45E0-A457-20CB3D332C60}" type="pres">
      <dgm:prSet presAssocID="{3D540EAD-5251-404A-A6C4-5967BB02A283}" presName="childText" presStyleLbl="conFgAcc1" presStyleIdx="0" presStyleCnt="2">
        <dgm:presLayoutVars>
          <dgm:bulletEnabled val="1"/>
        </dgm:presLayoutVars>
      </dgm:prSet>
      <dgm:spPr/>
    </dgm:pt>
    <dgm:pt modelId="{C26857AF-06FB-4DB1-B964-A4FC430CE1CE}" type="pres">
      <dgm:prSet presAssocID="{DE0E96BC-AFFC-46AA-AAC7-04BCDB8790F5}" presName="spaceBetweenRectangles" presStyleCnt="0"/>
      <dgm:spPr/>
    </dgm:pt>
    <dgm:pt modelId="{503A210D-6864-496A-AC19-2B2B7E56561F}" type="pres">
      <dgm:prSet presAssocID="{99F856C1-88B5-4EE5-8678-16A9E9AA9C1B}" presName="parentLin" presStyleCnt="0"/>
      <dgm:spPr/>
    </dgm:pt>
    <dgm:pt modelId="{9358F7BC-8FE0-4AE5-BB7E-6513E790047A}" type="pres">
      <dgm:prSet presAssocID="{99F856C1-88B5-4EE5-8678-16A9E9AA9C1B}" presName="parentLeftMargin" presStyleLbl="node1" presStyleIdx="0" presStyleCnt="2"/>
      <dgm:spPr/>
    </dgm:pt>
    <dgm:pt modelId="{B79DEEC4-0DA9-4E30-A34C-344F663A9542}" type="pres">
      <dgm:prSet presAssocID="{99F856C1-88B5-4EE5-8678-16A9E9AA9C1B}" presName="parentText" presStyleLbl="node1" presStyleIdx="1" presStyleCnt="2">
        <dgm:presLayoutVars>
          <dgm:chMax val="0"/>
          <dgm:bulletEnabled val="1"/>
        </dgm:presLayoutVars>
      </dgm:prSet>
      <dgm:spPr/>
    </dgm:pt>
    <dgm:pt modelId="{1721AC33-7D46-4F78-B831-F4D0BC779F84}" type="pres">
      <dgm:prSet presAssocID="{99F856C1-88B5-4EE5-8678-16A9E9AA9C1B}" presName="negativeSpace" presStyleCnt="0"/>
      <dgm:spPr/>
    </dgm:pt>
    <dgm:pt modelId="{BC0BF32A-97C9-4838-A0A4-1403332A3003}" type="pres">
      <dgm:prSet presAssocID="{99F856C1-88B5-4EE5-8678-16A9E9AA9C1B}" presName="childText" presStyleLbl="conFgAcc1" presStyleIdx="1" presStyleCnt="2">
        <dgm:presLayoutVars>
          <dgm:bulletEnabled val="1"/>
        </dgm:presLayoutVars>
      </dgm:prSet>
      <dgm:spPr/>
    </dgm:pt>
  </dgm:ptLst>
  <dgm:cxnLst>
    <dgm:cxn modelId="{2CB5F958-BAA6-45AC-A267-39953E1F990E}" type="presOf" srcId="{3D540EAD-5251-404A-A6C4-5967BB02A283}" destId="{CA5B522B-DFC4-4CFD-AD09-57C4AC3BA81E}" srcOrd="1" destOrd="0" presId="urn:microsoft.com/office/officeart/2005/8/layout/list1"/>
    <dgm:cxn modelId="{2DFCB56A-351E-4605-9BA8-D7FBFA9F7FD0}" type="presOf" srcId="{3D540EAD-5251-404A-A6C4-5967BB02A283}" destId="{FED71655-8F6A-4535-93F3-80D64466FB2E}" srcOrd="0" destOrd="0" presId="urn:microsoft.com/office/officeart/2005/8/layout/list1"/>
    <dgm:cxn modelId="{FB9B928D-5598-4AED-968E-27F8A7C59EE3}" srcId="{95BC5CAF-DAB6-49FF-B1FC-83479B1E5958}" destId="{3D540EAD-5251-404A-A6C4-5967BB02A283}" srcOrd="0" destOrd="0" parTransId="{3EF0D604-3A75-48F5-86B7-74DF0E126653}" sibTransId="{DE0E96BC-AFFC-46AA-AAC7-04BCDB8790F5}"/>
    <dgm:cxn modelId="{28ECF387-4E6F-4904-9B12-EC10748DB70D}" type="presOf" srcId="{99F856C1-88B5-4EE5-8678-16A9E9AA9C1B}" destId="{9358F7BC-8FE0-4AE5-BB7E-6513E790047A}" srcOrd="0" destOrd="0" presId="urn:microsoft.com/office/officeart/2005/8/layout/list1"/>
    <dgm:cxn modelId="{215146E2-229C-4378-AB27-084BD32672D8}" type="presOf" srcId="{99F856C1-88B5-4EE5-8678-16A9E9AA9C1B}" destId="{B79DEEC4-0DA9-4E30-A34C-344F663A9542}" srcOrd="1" destOrd="0" presId="urn:microsoft.com/office/officeart/2005/8/layout/list1"/>
    <dgm:cxn modelId="{990F918B-004A-4087-B281-C192F2642E70}" srcId="{95BC5CAF-DAB6-49FF-B1FC-83479B1E5958}" destId="{99F856C1-88B5-4EE5-8678-16A9E9AA9C1B}" srcOrd="1" destOrd="0" parTransId="{6E4D4A39-634B-49D0-A534-F6127E7684AC}" sibTransId="{DABD69AB-00DD-4616-9E20-FF141D2DADED}"/>
    <dgm:cxn modelId="{A87E67A6-196F-414F-9386-432FCDCB695E}" type="presOf" srcId="{B0B200AA-2AC7-4E39-9F5C-023B99AB29CB}" destId="{BC0BF32A-97C9-4838-A0A4-1403332A3003}" srcOrd="0" destOrd="0" presId="urn:microsoft.com/office/officeart/2005/8/layout/list1"/>
    <dgm:cxn modelId="{6B434A4B-7AD8-433B-AD12-FB121CE69466}" srcId="{3D540EAD-5251-404A-A6C4-5967BB02A283}" destId="{93EF9727-713B-4D7B-A5CA-5675D2C50011}" srcOrd="0" destOrd="0" parTransId="{88BE7CA1-32E3-4EAC-90CC-EC89D44E106D}" sibTransId="{B00EF50D-057D-47CE-B330-79295D6C00DE}"/>
    <dgm:cxn modelId="{DDA52A70-3B24-42FA-9FDB-14658B7A1827}" type="presOf" srcId="{95BC5CAF-DAB6-49FF-B1FC-83479B1E5958}" destId="{CCF97A5C-74F1-4687-9D51-96655C984C5C}" srcOrd="0" destOrd="0" presId="urn:microsoft.com/office/officeart/2005/8/layout/list1"/>
    <dgm:cxn modelId="{1B13CC71-269F-4F00-BAE9-CF848D3B28C6}" type="presOf" srcId="{93EF9727-713B-4D7B-A5CA-5675D2C50011}" destId="{0FF130CA-297D-45E0-A457-20CB3D332C60}" srcOrd="0" destOrd="0" presId="urn:microsoft.com/office/officeart/2005/8/layout/list1"/>
    <dgm:cxn modelId="{0F847EE3-CCF6-4BC4-BEAE-2FAB8C6A964D}" srcId="{99F856C1-88B5-4EE5-8678-16A9E9AA9C1B}" destId="{B0B200AA-2AC7-4E39-9F5C-023B99AB29CB}" srcOrd="0" destOrd="0" parTransId="{5C2FE0D8-A256-4ADF-997C-DFB0A23E5E93}" sibTransId="{9C6F9590-E68E-4BB5-BDFB-D3E7C8E38C9F}"/>
    <dgm:cxn modelId="{1571E812-C34E-45EF-91B8-1ED838087D39}" type="presParOf" srcId="{CCF97A5C-74F1-4687-9D51-96655C984C5C}" destId="{F8DD1949-B368-4B63-B324-9D38D3693744}" srcOrd="0" destOrd="0" presId="urn:microsoft.com/office/officeart/2005/8/layout/list1"/>
    <dgm:cxn modelId="{192CE10F-6EBF-4F5B-B889-5888533D9373}" type="presParOf" srcId="{F8DD1949-B368-4B63-B324-9D38D3693744}" destId="{FED71655-8F6A-4535-93F3-80D64466FB2E}" srcOrd="0" destOrd="0" presId="urn:microsoft.com/office/officeart/2005/8/layout/list1"/>
    <dgm:cxn modelId="{524FE701-8913-4728-95D5-CF4CF73291ED}" type="presParOf" srcId="{F8DD1949-B368-4B63-B324-9D38D3693744}" destId="{CA5B522B-DFC4-4CFD-AD09-57C4AC3BA81E}" srcOrd="1" destOrd="0" presId="urn:microsoft.com/office/officeart/2005/8/layout/list1"/>
    <dgm:cxn modelId="{6B60DE50-6392-4DDF-9F0A-7D3A36463D1F}" type="presParOf" srcId="{CCF97A5C-74F1-4687-9D51-96655C984C5C}" destId="{474D47FE-43DE-4F76-B4DC-4AD2D8DC4864}" srcOrd="1" destOrd="0" presId="urn:microsoft.com/office/officeart/2005/8/layout/list1"/>
    <dgm:cxn modelId="{8A243CAE-75AE-4574-9265-CFFA76CA65A7}" type="presParOf" srcId="{CCF97A5C-74F1-4687-9D51-96655C984C5C}" destId="{0FF130CA-297D-45E0-A457-20CB3D332C60}" srcOrd="2" destOrd="0" presId="urn:microsoft.com/office/officeart/2005/8/layout/list1"/>
    <dgm:cxn modelId="{850ED082-C79B-418F-8DB8-274E10F2B065}" type="presParOf" srcId="{CCF97A5C-74F1-4687-9D51-96655C984C5C}" destId="{C26857AF-06FB-4DB1-B964-A4FC430CE1CE}" srcOrd="3" destOrd="0" presId="urn:microsoft.com/office/officeart/2005/8/layout/list1"/>
    <dgm:cxn modelId="{3C9B8B00-610C-439D-BFE9-F16A77E2527F}" type="presParOf" srcId="{CCF97A5C-74F1-4687-9D51-96655C984C5C}" destId="{503A210D-6864-496A-AC19-2B2B7E56561F}" srcOrd="4" destOrd="0" presId="urn:microsoft.com/office/officeart/2005/8/layout/list1"/>
    <dgm:cxn modelId="{30F0903A-05CC-42EA-A63F-0B9CDA49B54B}" type="presParOf" srcId="{503A210D-6864-496A-AC19-2B2B7E56561F}" destId="{9358F7BC-8FE0-4AE5-BB7E-6513E790047A}" srcOrd="0" destOrd="0" presId="urn:microsoft.com/office/officeart/2005/8/layout/list1"/>
    <dgm:cxn modelId="{8835B31C-0728-47A7-8A2B-27F161F07E7D}" type="presParOf" srcId="{503A210D-6864-496A-AC19-2B2B7E56561F}" destId="{B79DEEC4-0DA9-4E30-A34C-344F663A9542}" srcOrd="1" destOrd="0" presId="urn:microsoft.com/office/officeart/2005/8/layout/list1"/>
    <dgm:cxn modelId="{FB315536-37F0-4A23-94FB-4F6BD6F08C31}" type="presParOf" srcId="{CCF97A5C-74F1-4687-9D51-96655C984C5C}" destId="{1721AC33-7D46-4F78-B831-F4D0BC779F84}" srcOrd="5" destOrd="0" presId="urn:microsoft.com/office/officeart/2005/8/layout/list1"/>
    <dgm:cxn modelId="{3CCAC83D-579C-4F61-A98D-527AD0C2F949}" type="presParOf" srcId="{CCF97A5C-74F1-4687-9D51-96655C984C5C}" destId="{BC0BF32A-97C9-4838-A0A4-1403332A300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8FF2F1-3A7F-4B09-AB94-4676397132A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tr-TR"/>
        </a:p>
      </dgm:t>
    </dgm:pt>
    <dgm:pt modelId="{67D157E1-AB39-4A04-BA49-2E1111F87CA9}">
      <dgm:prSet phldrT="[Metin]"/>
      <dgm:spPr>
        <a:solidFill>
          <a:schemeClr val="accent4"/>
        </a:solidFill>
      </dgm:spPr>
      <dgm:t>
        <a:bodyPr/>
        <a:lstStyle/>
        <a:p>
          <a:r>
            <a:rPr lang="tr-TR" dirty="0"/>
            <a:t>Aktif Bilgi Toplama</a:t>
          </a:r>
        </a:p>
      </dgm:t>
    </dgm:pt>
    <dgm:pt modelId="{78C6FF90-40D2-4EAA-B7D8-A6D12766C5B5}" type="parTrans" cxnId="{F9AC97B4-E5F2-4E63-B823-1C0EE407C8FD}">
      <dgm:prSet/>
      <dgm:spPr/>
      <dgm:t>
        <a:bodyPr/>
        <a:lstStyle/>
        <a:p>
          <a:endParaRPr lang="tr-TR"/>
        </a:p>
      </dgm:t>
    </dgm:pt>
    <dgm:pt modelId="{752B276E-03A4-4F54-A1CF-3F244B573C9F}" type="sibTrans" cxnId="{F9AC97B4-E5F2-4E63-B823-1C0EE407C8FD}">
      <dgm:prSet/>
      <dgm:spPr/>
      <dgm:t>
        <a:bodyPr/>
        <a:lstStyle/>
        <a:p>
          <a:endParaRPr lang="tr-TR"/>
        </a:p>
      </dgm:t>
    </dgm:pt>
    <dgm:pt modelId="{048951CB-029D-441F-9227-11D633AE29A1}" type="pres">
      <dgm:prSet presAssocID="{C38FF2F1-3A7F-4B09-AB94-4676397132AC}" presName="linear" presStyleCnt="0">
        <dgm:presLayoutVars>
          <dgm:dir/>
          <dgm:animLvl val="lvl"/>
          <dgm:resizeHandles val="exact"/>
        </dgm:presLayoutVars>
      </dgm:prSet>
      <dgm:spPr/>
    </dgm:pt>
    <dgm:pt modelId="{99008A37-2FDF-4C55-A46E-263F01C031BC}" type="pres">
      <dgm:prSet presAssocID="{67D157E1-AB39-4A04-BA49-2E1111F87CA9}" presName="parentLin" presStyleCnt="0"/>
      <dgm:spPr/>
    </dgm:pt>
    <dgm:pt modelId="{685E8F2F-0141-4887-BC3A-AF7F10AEC3D2}" type="pres">
      <dgm:prSet presAssocID="{67D157E1-AB39-4A04-BA49-2E1111F87CA9}" presName="parentLeftMargin" presStyleLbl="node1" presStyleIdx="0" presStyleCnt="1"/>
      <dgm:spPr/>
    </dgm:pt>
    <dgm:pt modelId="{4FF57FA9-C133-478C-A952-8AD743DE9016}" type="pres">
      <dgm:prSet presAssocID="{67D157E1-AB39-4A04-BA49-2E1111F87CA9}" presName="parentText" presStyleLbl="node1" presStyleIdx="0" presStyleCnt="1">
        <dgm:presLayoutVars>
          <dgm:chMax val="0"/>
          <dgm:bulletEnabled val="1"/>
        </dgm:presLayoutVars>
      </dgm:prSet>
      <dgm:spPr/>
    </dgm:pt>
    <dgm:pt modelId="{DC18CDD6-1C5E-42AD-BEEF-3B0EB2795089}" type="pres">
      <dgm:prSet presAssocID="{67D157E1-AB39-4A04-BA49-2E1111F87CA9}" presName="negativeSpace" presStyleCnt="0"/>
      <dgm:spPr/>
    </dgm:pt>
    <dgm:pt modelId="{7DC7D230-5CD9-4AAE-92E6-346BA03CEC80}" type="pres">
      <dgm:prSet presAssocID="{67D157E1-AB39-4A04-BA49-2E1111F87CA9}" presName="childText" presStyleLbl="conFgAcc1" presStyleIdx="0" presStyleCnt="1">
        <dgm:presLayoutVars>
          <dgm:bulletEnabled val="1"/>
        </dgm:presLayoutVars>
      </dgm:prSet>
      <dgm:spPr/>
    </dgm:pt>
  </dgm:ptLst>
  <dgm:cxnLst>
    <dgm:cxn modelId="{6BDF7BE1-86D5-4DE8-B03C-F77926935DBF}" type="presOf" srcId="{67D157E1-AB39-4A04-BA49-2E1111F87CA9}" destId="{685E8F2F-0141-4887-BC3A-AF7F10AEC3D2}" srcOrd="0" destOrd="0" presId="urn:microsoft.com/office/officeart/2005/8/layout/list1"/>
    <dgm:cxn modelId="{AF40AE99-852B-4B7F-AA06-24E9EF0AB184}" type="presOf" srcId="{C38FF2F1-3A7F-4B09-AB94-4676397132AC}" destId="{048951CB-029D-441F-9227-11D633AE29A1}" srcOrd="0" destOrd="0" presId="urn:microsoft.com/office/officeart/2005/8/layout/list1"/>
    <dgm:cxn modelId="{F9AC97B4-E5F2-4E63-B823-1C0EE407C8FD}" srcId="{C38FF2F1-3A7F-4B09-AB94-4676397132AC}" destId="{67D157E1-AB39-4A04-BA49-2E1111F87CA9}" srcOrd="0" destOrd="0" parTransId="{78C6FF90-40D2-4EAA-B7D8-A6D12766C5B5}" sibTransId="{752B276E-03A4-4F54-A1CF-3F244B573C9F}"/>
    <dgm:cxn modelId="{00E5983C-F0E8-4E6C-8D6A-C983C8EDAEF0}" type="presOf" srcId="{67D157E1-AB39-4A04-BA49-2E1111F87CA9}" destId="{4FF57FA9-C133-478C-A952-8AD743DE9016}" srcOrd="1" destOrd="0" presId="urn:microsoft.com/office/officeart/2005/8/layout/list1"/>
    <dgm:cxn modelId="{CEAE1272-7BD2-47C2-927E-42229E31B22E}" type="presParOf" srcId="{048951CB-029D-441F-9227-11D633AE29A1}" destId="{99008A37-2FDF-4C55-A46E-263F01C031BC}" srcOrd="0" destOrd="0" presId="urn:microsoft.com/office/officeart/2005/8/layout/list1"/>
    <dgm:cxn modelId="{03B9A66F-40E5-4A11-B579-995A11376F07}" type="presParOf" srcId="{99008A37-2FDF-4C55-A46E-263F01C031BC}" destId="{685E8F2F-0141-4887-BC3A-AF7F10AEC3D2}" srcOrd="0" destOrd="0" presId="urn:microsoft.com/office/officeart/2005/8/layout/list1"/>
    <dgm:cxn modelId="{50B189C8-0E48-4E3A-84E0-AECA10D6AA19}" type="presParOf" srcId="{99008A37-2FDF-4C55-A46E-263F01C031BC}" destId="{4FF57FA9-C133-478C-A952-8AD743DE9016}" srcOrd="1" destOrd="0" presId="urn:microsoft.com/office/officeart/2005/8/layout/list1"/>
    <dgm:cxn modelId="{B48978B0-4159-44E6-806D-E24069DA4277}" type="presParOf" srcId="{048951CB-029D-441F-9227-11D633AE29A1}" destId="{DC18CDD6-1C5E-42AD-BEEF-3B0EB2795089}" srcOrd="1" destOrd="0" presId="urn:microsoft.com/office/officeart/2005/8/layout/list1"/>
    <dgm:cxn modelId="{E04BB611-832D-430E-A39C-635417452DF2}" type="presParOf" srcId="{048951CB-029D-441F-9227-11D633AE29A1}" destId="{7DC7D230-5CD9-4AAE-92E6-346BA03CEC80}"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130CA-297D-45E0-A457-20CB3D332C60}">
      <dsp:nvSpPr>
        <dsp:cNvPr id="0" name=""/>
        <dsp:cNvSpPr/>
      </dsp:nvSpPr>
      <dsp:spPr>
        <a:xfrm>
          <a:off x="0" y="448054"/>
          <a:ext cx="9577063" cy="1190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3287" tIns="583184" rIns="743287" bIns="199136" numCol="1" spcCol="1270" anchor="t" anchorCtr="0">
          <a:noAutofit/>
        </a:bodyPr>
        <a:lstStyle/>
        <a:p>
          <a:pPr marL="285750" lvl="1" indent="-285750" algn="l" defTabSz="1244600">
            <a:lnSpc>
              <a:spcPct val="90000"/>
            </a:lnSpc>
            <a:spcBef>
              <a:spcPct val="0"/>
            </a:spcBef>
            <a:spcAft>
              <a:spcPct val="15000"/>
            </a:spcAft>
            <a:buChar char="•"/>
          </a:pPr>
          <a:r>
            <a:rPr lang="tr-TR" sz="2800" kern="1200" dirty="0"/>
            <a:t>Hedef sistemden bağımsız</a:t>
          </a:r>
        </a:p>
      </dsp:txBody>
      <dsp:txXfrm>
        <a:off x="0" y="448054"/>
        <a:ext cx="9577063" cy="1190700"/>
      </dsp:txXfrm>
    </dsp:sp>
    <dsp:sp modelId="{CA5B522B-DFC4-4CFD-AD09-57C4AC3BA81E}">
      <dsp:nvSpPr>
        <dsp:cNvPr id="0" name=""/>
        <dsp:cNvSpPr/>
      </dsp:nvSpPr>
      <dsp:spPr>
        <a:xfrm>
          <a:off x="478853" y="34774"/>
          <a:ext cx="6703944" cy="826560"/>
        </a:xfrm>
        <a:prstGeom prst="round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393" tIns="0" rIns="253393" bIns="0" numCol="1" spcCol="1270" anchor="ctr" anchorCtr="0">
          <a:noAutofit/>
        </a:bodyPr>
        <a:lstStyle/>
        <a:p>
          <a:pPr marL="0" lvl="0" indent="0" algn="l" defTabSz="1244600">
            <a:lnSpc>
              <a:spcPct val="90000"/>
            </a:lnSpc>
            <a:spcBef>
              <a:spcPct val="0"/>
            </a:spcBef>
            <a:spcAft>
              <a:spcPct val="35000"/>
            </a:spcAft>
            <a:buNone/>
          </a:pPr>
          <a:r>
            <a:rPr lang="tr-TR" sz="2800" kern="1200" dirty="0"/>
            <a:t>Pasif Bilgi Toplama</a:t>
          </a:r>
        </a:p>
      </dsp:txBody>
      <dsp:txXfrm>
        <a:off x="519202" y="75123"/>
        <a:ext cx="6623246" cy="745862"/>
      </dsp:txXfrm>
    </dsp:sp>
    <dsp:sp modelId="{BC0BF32A-97C9-4838-A0A4-1403332A3003}">
      <dsp:nvSpPr>
        <dsp:cNvPr id="0" name=""/>
        <dsp:cNvSpPr/>
      </dsp:nvSpPr>
      <dsp:spPr>
        <a:xfrm>
          <a:off x="0" y="2203234"/>
          <a:ext cx="9577063" cy="1190700"/>
        </a:xfrm>
        <a:prstGeom prst="rect">
          <a:avLst/>
        </a:prstGeom>
        <a:solidFill>
          <a:srgbClr val="00B050"/>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3287" tIns="583184" rIns="743287" bIns="199136" numCol="1" spcCol="1270" anchor="t" anchorCtr="0">
          <a:noAutofit/>
        </a:bodyPr>
        <a:lstStyle/>
        <a:p>
          <a:pPr marL="285750" lvl="1" indent="-285750" algn="l" defTabSz="1244600">
            <a:lnSpc>
              <a:spcPct val="90000"/>
            </a:lnSpc>
            <a:spcBef>
              <a:spcPct val="0"/>
            </a:spcBef>
            <a:spcAft>
              <a:spcPct val="15000"/>
            </a:spcAft>
            <a:buChar char="•"/>
          </a:pPr>
          <a:r>
            <a:rPr lang="tr-TR" sz="2800" kern="1200"/>
            <a:t>Hedef sistemle doğrudan iletişime geçerek </a:t>
          </a:r>
          <a:endParaRPr lang="tr-TR" sz="2800" kern="1200" dirty="0"/>
        </a:p>
      </dsp:txBody>
      <dsp:txXfrm>
        <a:off x="0" y="2203234"/>
        <a:ext cx="9577063" cy="1190700"/>
      </dsp:txXfrm>
    </dsp:sp>
    <dsp:sp modelId="{B79DEEC4-0DA9-4E30-A34C-344F663A9542}">
      <dsp:nvSpPr>
        <dsp:cNvPr id="0" name=""/>
        <dsp:cNvSpPr/>
      </dsp:nvSpPr>
      <dsp:spPr>
        <a:xfrm>
          <a:off x="478853" y="1789954"/>
          <a:ext cx="6703944" cy="826560"/>
        </a:xfrm>
        <a:prstGeom prst="roundRect">
          <a:avLst/>
        </a:prstGeom>
        <a:solidFill>
          <a:srgbClr val="00B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3393" tIns="0" rIns="253393" bIns="0" numCol="1" spcCol="1270" anchor="ctr" anchorCtr="0">
          <a:noAutofit/>
        </a:bodyPr>
        <a:lstStyle/>
        <a:p>
          <a:pPr marL="0" lvl="0" indent="0" algn="l" defTabSz="1244600">
            <a:lnSpc>
              <a:spcPct val="90000"/>
            </a:lnSpc>
            <a:spcBef>
              <a:spcPct val="0"/>
            </a:spcBef>
            <a:spcAft>
              <a:spcPct val="35000"/>
            </a:spcAft>
            <a:buNone/>
          </a:pPr>
          <a:r>
            <a:rPr lang="tr-TR" sz="2800" kern="1200" dirty="0"/>
            <a:t>Aktif Bilgi Toplama</a:t>
          </a:r>
        </a:p>
      </dsp:txBody>
      <dsp:txXfrm>
        <a:off x="519202" y="1830303"/>
        <a:ext cx="6623246" cy="745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C7D230-5CD9-4AAE-92E6-346BA03CEC80}">
      <dsp:nvSpPr>
        <dsp:cNvPr id="0" name=""/>
        <dsp:cNvSpPr/>
      </dsp:nvSpPr>
      <dsp:spPr>
        <a:xfrm>
          <a:off x="0" y="2442407"/>
          <a:ext cx="8125883" cy="128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F57FA9-C133-478C-A952-8AD743DE9016}">
      <dsp:nvSpPr>
        <dsp:cNvPr id="0" name=""/>
        <dsp:cNvSpPr/>
      </dsp:nvSpPr>
      <dsp:spPr>
        <a:xfrm>
          <a:off x="406294" y="1689648"/>
          <a:ext cx="5688118" cy="1505520"/>
        </a:xfrm>
        <a:prstGeom prst="roundRect">
          <a:avLst/>
        </a:prstGeom>
        <a:solidFill>
          <a:schemeClr val="accent4"/>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4997" tIns="0" rIns="214997" bIns="0" numCol="1" spcCol="1270" anchor="ctr" anchorCtr="0">
          <a:noAutofit/>
        </a:bodyPr>
        <a:lstStyle/>
        <a:p>
          <a:pPr marL="0" lvl="0" indent="0" algn="l" defTabSz="2266950">
            <a:lnSpc>
              <a:spcPct val="90000"/>
            </a:lnSpc>
            <a:spcBef>
              <a:spcPct val="0"/>
            </a:spcBef>
            <a:spcAft>
              <a:spcPct val="35000"/>
            </a:spcAft>
            <a:buNone/>
          </a:pPr>
          <a:r>
            <a:rPr lang="tr-TR" sz="5100" kern="1200" dirty="0"/>
            <a:t>Aktif Bilgi Toplama</a:t>
          </a:r>
        </a:p>
      </dsp:txBody>
      <dsp:txXfrm>
        <a:off x="479787" y="1763141"/>
        <a:ext cx="5541132" cy="13585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tr-TR" smtClean="0"/>
              <a:pPr/>
              <a:t>12.04.2017</a:t>
            </a:fld>
            <a:endParaRPr lang="tr-TR" dirty="0"/>
          </a:p>
        </p:txBody>
      </p:sp>
      <p:sp>
        <p:nvSpPr>
          <p:cNvPr id="4" name="Altbilgi Yer Tutucusu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dirty="0"/>
          </a:p>
        </p:txBody>
      </p:sp>
      <p:sp>
        <p:nvSpPr>
          <p:cNvPr id="5" name="Slayt Numarası Yer Tutucus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lang="tr-TR" smtClean="0"/>
              <a:pPr/>
              <a:t>‹#›</a:t>
            </a:fld>
            <a:endParaRPr lang="tr-TR" dirty="0"/>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tr-TR" smtClean="0"/>
              <a:pPr/>
              <a:t>12.04.2017</a:t>
            </a:fld>
            <a:endParaRPr lang="tr-TR" dirty="0"/>
          </a:p>
        </p:txBody>
      </p:sp>
      <p:sp>
        <p:nvSpPr>
          <p:cNvPr id="4" name="Slayt Görüntüsü Yer Tutucusu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dirty="0"/>
              <a:t>Asıl metin stillerini düzenlemek için tıklatın</a:t>
            </a:r>
          </a:p>
          <a:p>
            <a:pPr lvl="1"/>
            <a:r>
              <a:rPr lang="tr-TR" dirty="0"/>
              <a:t>İkinci düzey</a:t>
            </a:r>
          </a:p>
          <a:p>
            <a:pPr lvl="2"/>
            <a:r>
              <a:rPr lang="tr-TR" dirty="0"/>
              <a:t>Üçüncü düzey</a:t>
            </a:r>
          </a:p>
          <a:p>
            <a:pPr lvl="3"/>
            <a:r>
              <a:rPr lang="tr-TR" dirty="0"/>
              <a:t>Dördüncü düzey</a:t>
            </a:r>
          </a:p>
          <a:p>
            <a:pPr lvl="4"/>
            <a:r>
              <a:rPr lang="tr-TR" dirty="0"/>
              <a:t>Beşinci düzey</a:t>
            </a: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lang="tr-TR" smtClean="0"/>
              <a:pPr/>
              <a:t>‹#›</a:t>
            </a:fld>
            <a:endParaRPr lang="tr-TR" dirty="0"/>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01F2A70B-78F2-4DCF-B53B-C990D2FAFB8A}" type="slidenum">
              <a:rPr lang="tr-TR" smtClean="0"/>
              <a:pPr/>
              <a:t>1</a:t>
            </a:fld>
            <a:endParaRPr lang="tr-TR" dirty="0"/>
          </a:p>
        </p:txBody>
      </p:sp>
    </p:spTree>
    <p:extLst>
      <p:ext uri="{BB962C8B-B14F-4D97-AF65-F5344CB8AC3E}">
        <p14:creationId xmlns:p14="http://schemas.microsoft.com/office/powerpoint/2010/main" val="1743777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522413" y="1905000"/>
            <a:ext cx="9144000" cy="2667000"/>
          </a:xfrm>
        </p:spPr>
        <p:txBody>
          <a:bodyPr>
            <a:noAutofit/>
          </a:bodyPr>
          <a:lstStyle>
            <a:lvl1pPr>
              <a:defRPr sz="5400"/>
            </a:lvl1pPr>
          </a:lstStyle>
          <a:p>
            <a:r>
              <a:rPr lang="tr-TR"/>
              <a:t>Asıl başlık stili için tıklatın</a:t>
            </a:r>
            <a:endParaRPr lang="tr-TR" dirty="0"/>
          </a:p>
        </p:txBody>
      </p:sp>
      <p:sp>
        <p:nvSpPr>
          <p:cNvPr id="3" name="Alt Başlık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tr-TR" dirty="0"/>
          </a:p>
        </p:txBody>
      </p:sp>
      <p:grpSp>
        <p:nvGrpSpPr>
          <p:cNvPr id="256" name="line"/>
          <p:cNvGrpSpPr/>
          <p:nvPr/>
        </p:nvGrpSpPr>
        <p:grpSpPr bwMode="invGray">
          <a:xfrm>
            <a:off x="1584896" y="4724400"/>
            <a:ext cx="8631936" cy="64008"/>
            <a:chOff x="-4110038" y="2703513"/>
            <a:chExt cx="17394239" cy="160336"/>
          </a:xfrm>
          <a:solidFill>
            <a:schemeClr val="accent1"/>
          </a:solidFill>
        </p:grpSpPr>
        <p:sp>
          <p:nvSpPr>
            <p:cNvPr id="257" name="Serbest 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58" name="Serbest 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59" name="Serbest 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0" name="Serbest 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1" name="Serbest 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2" name="Serbest 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3" name="Serbest 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4" name="Serbest 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5" name="Serbest 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6" name="Serbest 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7" name="Serbest 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8" name="Serbest 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9" name="Serbest 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0" name="Serbest 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1" name="Serbest 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2" name="Serbest 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3" name="Serbest 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4" name="Serbest 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5" name="Serbest 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6" name="Serbest 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7" name="Serbest 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8" name="Serbest 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9" name="Serbest 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0" name="Serbest 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1" name="Serbest 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2" name="Serbest 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3" name="Serbest 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4" name="Serbest 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5" name="Serbest 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6" name="Serbest 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7" name="Serbest 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8" name="Serbest 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9" name="Serbest 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0" name="Serbest 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1" name="Serbest 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2" name="Serbest 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3" name="Serbest 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4" name="Serbest 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5" name="Serbest 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6" name="Serbest 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7" name="Serbest 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8" name="Serbest 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9" name="Serbest 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0" name="Serbest 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1" name="Serbest 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2" name="Serbest 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3" name="Serbest 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4" name="Serbest 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5" name="Serbest 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6" name="Serbest 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7" name="Serbest 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8" name="Serbest 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9" name="Serbest 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0" name="Serbest 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1" name="Serbest 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2" name="Serbest 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3" name="Serbest 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4" name="Serbest 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5" name="Serbest 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6" name="Serbest 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7" name="Serbest 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8" name="Serbest 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9" name="Serbest 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0" name="Serbest 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1" name="Serbest 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2" name="Serbest 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3" name="Serbest 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4" name="Serbest 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5" name="Serbest 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6" name="Serbest 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7" name="Serbest 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8" name="Serbest 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9" name="Serbest 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0" name="Serbest 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1" name="Serbest 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2" name="Serbest 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3" name="Serbest 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4" name="Serbest 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5" name="Serbest 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6" name="Serbest 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7" name="Serbest 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8" name="Serbest 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9" name="Serbest 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0" name="Serbest 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1" name="Serbest 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2" name="Serbest 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3" name="Serbest 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4" name="Serbest 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5" name="Serbest 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6" name="Serbest 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7" name="Serbest 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8" name="Serbest 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9" name="Serbest 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0" name="Serbest 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1" name="Serbest 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2" name="Serbest 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3" name="Serbest 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4" name="Serbest 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5" name="Serbest 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6" name="Serbest 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7" name="Serbest 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8" name="Serbest 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9" name="Serbest 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0" name="Serbest 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1" name="Serbest 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2" name="Serbest 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3" name="Serbest 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4" name="Serbest 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5" name="Serbest 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6" name="Serbest 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7" name="Serbest 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8" name="Serbest 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9" name="Serbest 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0" name="Serbest 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1" name="Serbest 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2" name="Serbest 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3" name="Serbest 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4" name="Serbest 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5" name="Serbest 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6" name="Serbest 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7" name="Serbest 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8" name="Serbest 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9" name="Serbest 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gr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p:grpSpPr>
        <p:sp>
          <p:nvSpPr>
            <p:cNvPr id="8" name="Serbest 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 name="Serbest 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0" name="Serbest 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1"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2"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3"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4"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5"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4"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5"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6"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7"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8"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9"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0"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1"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2"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3"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4"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5"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6"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7"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8"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9"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0"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1"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2"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3"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4"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5"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6"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7"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8"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9"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0"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1"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2"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3"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4"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5"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6"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7"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8"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9"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0"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1"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Başlık 1"/>
          <p:cNvSpPr>
            <a:spLocks noGrp="1"/>
          </p:cNvSpPr>
          <p:nvPr>
            <p:ph type="title"/>
          </p:nvPr>
        </p:nvSpPr>
        <p:spPr/>
        <p:txBody>
          <a:bodyPr/>
          <a:lstStyle/>
          <a:p>
            <a:r>
              <a:rPr lang="tr-TR"/>
              <a:t>Asıl başlık stili için tıklatın</a:t>
            </a:r>
            <a:endParaRPr lang="tr-TR" dirty="0"/>
          </a:p>
        </p:txBody>
      </p:sp>
      <p:sp>
        <p:nvSpPr>
          <p:cNvPr id="3" name="Dikey Metin Yer Tutucusu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p:grpSpPr>
        <p:sp>
          <p:nvSpPr>
            <p:cNvPr id="8" name="Serbest 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 name="Serbest 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0" name="Serbest 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1"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2"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3"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4"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5"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4"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5"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6"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7"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8"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9"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0"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1"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2"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3"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4"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5"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6"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7"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8"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39"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0"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1"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2"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3"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4"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5"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6"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7"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8"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49"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0"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1"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2"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3"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4"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5"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6"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7"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8"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59"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0"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1"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Dikey Başlık 1"/>
          <p:cNvSpPr>
            <a:spLocks noGrp="1"/>
          </p:cNvSpPr>
          <p:nvPr>
            <p:ph type="title" orient="vert"/>
          </p:nvPr>
        </p:nvSpPr>
        <p:spPr>
          <a:xfrm>
            <a:off x="10361612" y="274639"/>
            <a:ext cx="1371600" cy="5901747"/>
          </a:xfrm>
        </p:spPr>
        <p:txBody>
          <a:bodyPr vert="eaVert"/>
          <a:lstStyle/>
          <a:p>
            <a:r>
              <a:rPr lang="tr-TR"/>
              <a:t>Asıl başlık stili için tıklatın</a:t>
            </a:r>
            <a:endParaRPr lang="tr-TR" dirty="0"/>
          </a:p>
        </p:txBody>
      </p:sp>
      <p:sp>
        <p:nvSpPr>
          <p:cNvPr id="3" name="Dikey Metin Yer Tutucusu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inverted">
    <p:bg>
      <p:bgPr>
        <a:solidFill>
          <a:srgbClr val="222222"/>
        </a:solidFill>
        <a:effectLst/>
      </p:bgPr>
    </p:bg>
    <p:spTree>
      <p:nvGrpSpPr>
        <p:cNvPr id="1" name="Shape 95"/>
        <p:cNvGrpSpPr/>
        <p:nvPr/>
      </p:nvGrpSpPr>
      <p:grpSpPr>
        <a:xfrm>
          <a:off x="0" y="0"/>
          <a:ext cx="0" cy="0"/>
          <a:chOff x="0" y="0"/>
          <a:chExt cx="0" cy="0"/>
        </a:xfrm>
      </p:grpSpPr>
      <p:sp>
        <p:nvSpPr>
          <p:cNvPr id="96" name="Shape 96"/>
          <p:cNvSpPr/>
          <p:nvPr/>
        </p:nvSpPr>
        <p:spPr>
          <a:xfrm>
            <a:off x="-73413" y="-50800"/>
            <a:ext cx="4415683" cy="6952867"/>
          </a:xfrm>
          <a:custGeom>
            <a:avLst/>
            <a:gdLst/>
            <a:ahLst/>
            <a:cxnLst/>
            <a:rect l="0" t="0" r="0" b="0"/>
            <a:pathLst>
              <a:path w="132505" h="208586" extrusionOk="0">
                <a:moveTo>
                  <a:pt x="132505" y="207264"/>
                </a:moveTo>
                <a:lnTo>
                  <a:pt x="25063" y="0"/>
                </a:lnTo>
                <a:lnTo>
                  <a:pt x="0" y="202"/>
                </a:lnTo>
                <a:lnTo>
                  <a:pt x="1322" y="208586"/>
                </a:lnTo>
                <a:close/>
              </a:path>
            </a:pathLst>
          </a:custGeom>
          <a:solidFill>
            <a:srgbClr val="333333"/>
          </a:solidFill>
          <a:ln>
            <a:noFill/>
          </a:ln>
        </p:spPr>
      </p:sp>
      <p:sp>
        <p:nvSpPr>
          <p:cNvPr id="97" name="Shape 97"/>
          <p:cNvSpPr/>
          <p:nvPr/>
        </p:nvSpPr>
        <p:spPr>
          <a:xfrm flipH="1">
            <a:off x="-1204402" y="-23415"/>
            <a:ext cx="2344989" cy="9988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98" name="Shape 98"/>
          <p:cNvSpPr/>
          <p:nvPr/>
        </p:nvSpPr>
        <p:spPr>
          <a:xfrm flipH="1">
            <a:off x="629347" y="-12700"/>
            <a:ext cx="691020" cy="998800"/>
          </a:xfrm>
          <a:prstGeom prst="parallelogram">
            <a:avLst>
              <a:gd name="adj" fmla="val 75009"/>
            </a:avLst>
          </a:prstGeom>
          <a:solidFill>
            <a:srgbClr val="FFFFFF"/>
          </a:solidFill>
          <a:ln>
            <a:noFill/>
          </a:ln>
        </p:spPr>
        <p:txBody>
          <a:bodyPr lIns="121879" tIns="121879" rIns="121879" bIns="121879" anchor="ctr" anchorCtr="0">
            <a:noAutofit/>
          </a:bodyPr>
          <a:lstStyle/>
          <a:p>
            <a:pPr lvl="0">
              <a:spcBef>
                <a:spcPts val="0"/>
              </a:spcBef>
              <a:buNone/>
            </a:pPr>
            <a:endParaRPr/>
          </a:p>
        </p:txBody>
      </p:sp>
      <p:sp>
        <p:nvSpPr>
          <p:cNvPr id="99" name="Shape 99"/>
          <p:cNvSpPr/>
          <p:nvPr/>
        </p:nvSpPr>
        <p:spPr>
          <a:xfrm flipH="1">
            <a:off x="1320155" y="6567800"/>
            <a:ext cx="11156694" cy="3040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100" name="Shape 100"/>
          <p:cNvSpPr txBox="1">
            <a:spLocks noGrp="1"/>
          </p:cNvSpPr>
          <p:nvPr>
            <p:ph type="sldNum" idx="12"/>
          </p:nvPr>
        </p:nvSpPr>
        <p:spPr>
          <a:xfrm>
            <a:off x="0" y="0"/>
            <a:ext cx="792993" cy="975600"/>
          </a:xfrm>
          <a:prstGeom prst="rect">
            <a:avLst/>
          </a:prstGeom>
        </p:spPr>
        <p:txBody>
          <a:bodyPr lIns="121879" tIns="121879" rIns="121879" bIns="121879"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641373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ubtitle">
    <p:bg>
      <p:bgPr>
        <a:solidFill>
          <a:srgbClr val="FF8700"/>
        </a:solidFill>
        <a:effectLst/>
      </p:bgPr>
    </p:bg>
    <p:spTree>
      <p:nvGrpSpPr>
        <p:cNvPr id="1" name="Shape 15"/>
        <p:cNvGrpSpPr/>
        <p:nvPr/>
      </p:nvGrpSpPr>
      <p:grpSpPr>
        <a:xfrm>
          <a:off x="0" y="0"/>
          <a:ext cx="0" cy="0"/>
          <a:chOff x="0" y="0"/>
          <a:chExt cx="0" cy="0"/>
        </a:xfrm>
      </p:grpSpPr>
      <p:sp>
        <p:nvSpPr>
          <p:cNvPr id="16" name="Shape 16"/>
          <p:cNvSpPr/>
          <p:nvPr/>
        </p:nvSpPr>
        <p:spPr>
          <a:xfrm>
            <a:off x="6780034" y="-50800"/>
            <a:ext cx="5484971" cy="6959600"/>
          </a:xfrm>
          <a:custGeom>
            <a:avLst/>
            <a:gdLst/>
            <a:ahLst/>
            <a:cxnLst/>
            <a:rect l="0" t="0" r="0" b="0"/>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Shape 17"/>
          <p:cNvSpPr/>
          <p:nvPr/>
        </p:nvSpPr>
        <p:spPr>
          <a:xfrm flipH="1">
            <a:off x="-558454" y="5859200"/>
            <a:ext cx="10893562" cy="998800"/>
          </a:xfrm>
          <a:prstGeom prst="parallelogram">
            <a:avLst>
              <a:gd name="adj" fmla="val 51542"/>
            </a:avLst>
          </a:prstGeom>
          <a:solidFill>
            <a:srgbClr val="FFFFFF"/>
          </a:solidFill>
          <a:ln>
            <a:noFill/>
          </a:ln>
        </p:spPr>
        <p:txBody>
          <a:bodyPr lIns="121879" tIns="121879" rIns="121879" bIns="121879" anchor="ctr" anchorCtr="0">
            <a:noAutofit/>
          </a:bodyPr>
          <a:lstStyle/>
          <a:p>
            <a:pPr lvl="0" rtl="0">
              <a:spcBef>
                <a:spcPts val="0"/>
              </a:spcBef>
              <a:buNone/>
            </a:pPr>
            <a:endParaRPr>
              <a:solidFill>
                <a:srgbClr val="434343"/>
              </a:solidFill>
            </a:endParaRPr>
          </a:p>
        </p:txBody>
      </p:sp>
      <p:sp>
        <p:nvSpPr>
          <p:cNvPr id="18" name="Shape 18"/>
          <p:cNvSpPr/>
          <p:nvPr/>
        </p:nvSpPr>
        <p:spPr>
          <a:xfrm flipH="1">
            <a:off x="1370941" y="5555200"/>
            <a:ext cx="11156694" cy="3040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19" name="Shape 19"/>
          <p:cNvSpPr txBox="1">
            <a:spLocks noGrp="1"/>
          </p:cNvSpPr>
          <p:nvPr>
            <p:ph type="ctrTitle"/>
          </p:nvPr>
        </p:nvSpPr>
        <p:spPr>
          <a:xfrm>
            <a:off x="1370943" y="3127133"/>
            <a:ext cx="6958188" cy="1546400"/>
          </a:xfrm>
          <a:prstGeom prst="rect">
            <a:avLst/>
          </a:prstGeom>
        </p:spPr>
        <p:txBody>
          <a:bodyPr lIns="121879" tIns="121879" rIns="121879" bIns="121879" anchor="b"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20" name="Shape 20"/>
          <p:cNvSpPr txBox="1">
            <a:spLocks noGrp="1"/>
          </p:cNvSpPr>
          <p:nvPr>
            <p:ph type="subTitle" idx="1"/>
          </p:nvPr>
        </p:nvSpPr>
        <p:spPr>
          <a:xfrm>
            <a:off x="1370943" y="4599533"/>
            <a:ext cx="6958188" cy="760000"/>
          </a:xfrm>
          <a:prstGeom prst="rect">
            <a:avLst/>
          </a:prstGeom>
        </p:spPr>
        <p:txBody>
          <a:bodyPr lIns="121879" tIns="121879" rIns="121879" bIns="121879" anchor="t" anchorCtr="0"/>
          <a:lstStyle>
            <a:lvl1pPr lvl="0" rtl="0">
              <a:spcBef>
                <a:spcPts val="0"/>
              </a:spcBef>
              <a:buClr>
                <a:srgbClr val="222222"/>
              </a:buClr>
              <a:buSzPct val="100000"/>
              <a:buNone/>
              <a:defRPr sz="3200"/>
            </a:lvl1pPr>
            <a:lvl2pPr lvl="1" rtl="0">
              <a:spcBef>
                <a:spcPts val="0"/>
              </a:spcBef>
              <a:buClr>
                <a:srgbClr val="222222"/>
              </a:buClr>
              <a:buNone/>
              <a:defRPr/>
            </a:lvl2pPr>
            <a:lvl3pPr lvl="2" rtl="0">
              <a:spcBef>
                <a:spcPts val="0"/>
              </a:spcBef>
              <a:buClr>
                <a:srgbClr val="222222"/>
              </a:buClr>
              <a:buNone/>
              <a:defRPr/>
            </a:lvl3pPr>
            <a:lvl4pPr lvl="3" rtl="0">
              <a:spcBef>
                <a:spcPts val="0"/>
              </a:spcBef>
              <a:buClr>
                <a:srgbClr val="222222"/>
              </a:buClr>
              <a:buSzPct val="100000"/>
              <a:buNone/>
              <a:defRPr sz="3200"/>
            </a:lvl4pPr>
            <a:lvl5pPr lvl="4" rtl="0">
              <a:spcBef>
                <a:spcPts val="0"/>
              </a:spcBef>
              <a:buClr>
                <a:srgbClr val="222222"/>
              </a:buClr>
              <a:buSzPct val="100000"/>
              <a:buNone/>
              <a:defRPr sz="3200"/>
            </a:lvl5pPr>
            <a:lvl6pPr lvl="5" rtl="0">
              <a:spcBef>
                <a:spcPts val="0"/>
              </a:spcBef>
              <a:buClr>
                <a:srgbClr val="222222"/>
              </a:buClr>
              <a:buSzPct val="100000"/>
              <a:buNone/>
              <a:defRPr sz="3200"/>
            </a:lvl6pPr>
            <a:lvl7pPr lvl="6" rtl="0">
              <a:spcBef>
                <a:spcPts val="0"/>
              </a:spcBef>
              <a:buClr>
                <a:srgbClr val="222222"/>
              </a:buClr>
              <a:buSzPct val="100000"/>
              <a:buNone/>
              <a:defRPr sz="3200"/>
            </a:lvl7pPr>
            <a:lvl8pPr lvl="7" rtl="0">
              <a:spcBef>
                <a:spcPts val="0"/>
              </a:spcBef>
              <a:buClr>
                <a:srgbClr val="222222"/>
              </a:buClr>
              <a:buSzPct val="100000"/>
              <a:buNone/>
              <a:defRPr sz="3200"/>
            </a:lvl8pPr>
            <a:lvl9pPr lvl="8" rtl="0">
              <a:spcBef>
                <a:spcPts val="0"/>
              </a:spcBef>
              <a:buClr>
                <a:srgbClr val="222222"/>
              </a:buClr>
              <a:buSzPct val="100000"/>
              <a:buNone/>
              <a:defRPr sz="3200"/>
            </a:lvl9pPr>
          </a:lstStyle>
          <a:p>
            <a:endParaRPr/>
          </a:p>
        </p:txBody>
      </p:sp>
    </p:spTree>
    <p:extLst>
      <p:ext uri="{BB962C8B-B14F-4D97-AF65-F5344CB8AC3E}">
        <p14:creationId xmlns:p14="http://schemas.microsoft.com/office/powerpoint/2010/main" val="1090473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
    <p:spTree>
      <p:nvGrpSpPr>
        <p:cNvPr id="1" name="Shape 21"/>
        <p:cNvGrpSpPr/>
        <p:nvPr/>
      </p:nvGrpSpPr>
      <p:grpSpPr>
        <a:xfrm>
          <a:off x="0" y="0"/>
          <a:ext cx="0" cy="0"/>
          <a:chOff x="0" y="0"/>
          <a:chExt cx="0" cy="0"/>
        </a:xfrm>
      </p:grpSpPr>
      <p:sp>
        <p:nvSpPr>
          <p:cNvPr id="22" name="Shape 22"/>
          <p:cNvSpPr/>
          <p:nvPr/>
        </p:nvSpPr>
        <p:spPr>
          <a:xfrm>
            <a:off x="-58718" y="-50799"/>
            <a:ext cx="5518296" cy="6923500"/>
          </a:xfrm>
          <a:custGeom>
            <a:avLst/>
            <a:gdLst/>
            <a:ahLst/>
            <a:cxnLst/>
            <a:rect l="0" t="0" r="0" b="0"/>
            <a:pathLst>
              <a:path w="165592" h="207705" extrusionOk="0">
                <a:moveTo>
                  <a:pt x="165592" y="207264"/>
                </a:moveTo>
                <a:lnTo>
                  <a:pt x="58150" y="0"/>
                </a:lnTo>
                <a:lnTo>
                  <a:pt x="0" y="643"/>
                </a:lnTo>
                <a:lnTo>
                  <a:pt x="881" y="207705"/>
                </a:lnTo>
                <a:close/>
              </a:path>
            </a:pathLst>
          </a:custGeom>
          <a:solidFill>
            <a:srgbClr val="F3F3F3"/>
          </a:solidFill>
          <a:ln>
            <a:noFill/>
          </a:ln>
        </p:spPr>
      </p:sp>
      <p:sp>
        <p:nvSpPr>
          <p:cNvPr id="23" name="Shape 23"/>
          <p:cNvSpPr/>
          <p:nvPr/>
        </p:nvSpPr>
        <p:spPr>
          <a:xfrm flipH="1">
            <a:off x="-863242" y="-19667"/>
            <a:ext cx="3308338"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24" name="Shape 24"/>
          <p:cNvSpPr txBox="1">
            <a:spLocks noGrp="1"/>
          </p:cNvSpPr>
          <p:nvPr>
            <p:ph type="body" idx="1"/>
          </p:nvPr>
        </p:nvSpPr>
        <p:spPr>
          <a:xfrm>
            <a:off x="1320156" y="1362600"/>
            <a:ext cx="9788250" cy="4496800"/>
          </a:xfrm>
          <a:prstGeom prst="rect">
            <a:avLst/>
          </a:prstGeom>
        </p:spPr>
        <p:txBody>
          <a:bodyPr lIns="121879" tIns="121879" rIns="121879" bIns="121879" anchor="ctr" anchorCtr="0"/>
          <a:lstStyle>
            <a:lvl1pPr lvl="0" rtl="0">
              <a:spcBef>
                <a:spcPts val="0"/>
              </a:spcBef>
              <a:buSzPct val="100000"/>
              <a:defRPr sz="4800" i="1"/>
            </a:lvl1pPr>
            <a:lvl2pPr lvl="1" rtl="0">
              <a:spcBef>
                <a:spcPts val="0"/>
              </a:spcBef>
              <a:buSzPct val="100000"/>
              <a:defRPr sz="4800" i="1"/>
            </a:lvl2pPr>
            <a:lvl3pPr lvl="2" rtl="0">
              <a:spcBef>
                <a:spcPts val="0"/>
              </a:spcBef>
              <a:buSzPct val="100000"/>
              <a:defRPr sz="4800" i="1"/>
            </a:lvl3pPr>
            <a:lvl4pPr lvl="3" rtl="0">
              <a:spcBef>
                <a:spcPts val="0"/>
              </a:spcBef>
              <a:buSzPct val="100000"/>
              <a:defRPr sz="4800" i="1"/>
            </a:lvl4pPr>
            <a:lvl5pPr lvl="4" rtl="0">
              <a:spcBef>
                <a:spcPts val="0"/>
              </a:spcBef>
              <a:buSzPct val="100000"/>
              <a:defRPr sz="4800" i="1"/>
            </a:lvl5pPr>
            <a:lvl6pPr lvl="5" rtl="0">
              <a:spcBef>
                <a:spcPts val="0"/>
              </a:spcBef>
              <a:buSzPct val="100000"/>
              <a:defRPr sz="4800" i="1"/>
            </a:lvl6pPr>
            <a:lvl7pPr lvl="6" rtl="0">
              <a:spcBef>
                <a:spcPts val="0"/>
              </a:spcBef>
              <a:buSzPct val="100000"/>
              <a:defRPr sz="4800" i="1"/>
            </a:lvl7pPr>
            <a:lvl8pPr lvl="7" rtl="0">
              <a:spcBef>
                <a:spcPts val="0"/>
              </a:spcBef>
              <a:buSzPct val="100000"/>
              <a:defRPr sz="4800" i="1"/>
            </a:lvl8pPr>
            <a:lvl9pPr lvl="8">
              <a:spcBef>
                <a:spcPts val="0"/>
              </a:spcBef>
              <a:buSzPct val="100000"/>
              <a:defRPr sz="4800" i="1"/>
            </a:lvl9pPr>
          </a:lstStyle>
          <a:p>
            <a:endParaRPr/>
          </a:p>
        </p:txBody>
      </p:sp>
      <p:sp>
        <p:nvSpPr>
          <p:cNvPr id="25" name="Shape 25"/>
          <p:cNvSpPr txBox="1"/>
          <p:nvPr/>
        </p:nvSpPr>
        <p:spPr>
          <a:xfrm>
            <a:off x="-161491" y="-362467"/>
            <a:ext cx="2606921" cy="871600"/>
          </a:xfrm>
          <a:prstGeom prst="rect">
            <a:avLst/>
          </a:prstGeom>
          <a:noFill/>
          <a:ln>
            <a:noFill/>
          </a:ln>
        </p:spPr>
        <p:txBody>
          <a:bodyPr lIns="121879" tIns="121879" rIns="121879" bIns="121879" anchor="t" anchorCtr="0">
            <a:noAutofit/>
          </a:bodyPr>
          <a:lstStyle/>
          <a:p>
            <a:pPr lvl="0" algn="ctr">
              <a:spcBef>
                <a:spcPts val="0"/>
              </a:spcBef>
              <a:buNone/>
            </a:pPr>
            <a:r>
              <a:rPr lang="en" sz="20000">
                <a:solidFill>
                  <a:srgbClr val="FFFFFF"/>
                </a:solidFill>
                <a:latin typeface="Dosis"/>
                <a:ea typeface="Dosis"/>
                <a:cs typeface="Dosis"/>
                <a:sym typeface="Dosis"/>
              </a:rPr>
              <a:t>“</a:t>
            </a:r>
          </a:p>
        </p:txBody>
      </p:sp>
      <p:sp>
        <p:nvSpPr>
          <p:cNvPr id="26" name="Shape 26"/>
          <p:cNvSpPr/>
          <p:nvPr/>
        </p:nvSpPr>
        <p:spPr>
          <a:xfrm flipH="1">
            <a:off x="1920762" y="-19667"/>
            <a:ext cx="994141" cy="9988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27" name="Shape 27"/>
          <p:cNvSpPr/>
          <p:nvPr/>
        </p:nvSpPr>
        <p:spPr>
          <a:xfrm flipH="1">
            <a:off x="9273982" y="5859533"/>
            <a:ext cx="3524282" cy="9988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28" name="Shape 28"/>
          <p:cNvSpPr txBox="1"/>
          <p:nvPr/>
        </p:nvSpPr>
        <p:spPr>
          <a:xfrm>
            <a:off x="9274217" y="5516733"/>
            <a:ext cx="2914441" cy="871600"/>
          </a:xfrm>
          <a:prstGeom prst="rect">
            <a:avLst/>
          </a:prstGeom>
          <a:noFill/>
          <a:ln>
            <a:noFill/>
          </a:ln>
        </p:spPr>
        <p:txBody>
          <a:bodyPr lIns="121879" tIns="121879" rIns="121879" bIns="121879" anchor="t" anchorCtr="0">
            <a:noAutofit/>
          </a:bodyPr>
          <a:lstStyle/>
          <a:p>
            <a:pPr lvl="0" algn="ctr" rtl="0">
              <a:spcBef>
                <a:spcPts val="0"/>
              </a:spcBef>
              <a:buNone/>
            </a:pPr>
            <a:r>
              <a:rPr lang="en" sz="20000">
                <a:solidFill>
                  <a:srgbClr val="FFFFFF"/>
                </a:solidFill>
                <a:latin typeface="Dosis"/>
                <a:ea typeface="Dosis"/>
                <a:cs typeface="Dosis"/>
                <a:sym typeface="Dosis"/>
              </a:rPr>
              <a:t>”</a:t>
            </a:r>
          </a:p>
        </p:txBody>
      </p:sp>
      <p:sp>
        <p:nvSpPr>
          <p:cNvPr id="29" name="Shape 29"/>
          <p:cNvSpPr/>
          <p:nvPr/>
        </p:nvSpPr>
        <p:spPr>
          <a:xfrm flipH="1">
            <a:off x="8833095" y="5859533"/>
            <a:ext cx="994141"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Tree>
    <p:extLst>
      <p:ext uri="{BB962C8B-B14F-4D97-AF65-F5344CB8AC3E}">
        <p14:creationId xmlns:p14="http://schemas.microsoft.com/office/powerpoint/2010/main" val="721114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0"/>
        <p:cNvGrpSpPr/>
        <p:nvPr/>
      </p:nvGrpSpPr>
      <p:grpSpPr>
        <a:xfrm>
          <a:off x="0" y="0"/>
          <a:ext cx="0" cy="0"/>
          <a:chOff x="0" y="0"/>
          <a:chExt cx="0" cy="0"/>
        </a:xfrm>
      </p:grpSpPr>
      <p:sp>
        <p:nvSpPr>
          <p:cNvPr id="31" name="Shape 31"/>
          <p:cNvSpPr/>
          <p:nvPr/>
        </p:nvSpPr>
        <p:spPr>
          <a:xfrm>
            <a:off x="-73413" y="-50800"/>
            <a:ext cx="4415683" cy="6952867"/>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32" name="Shape 32"/>
          <p:cNvSpPr/>
          <p:nvPr/>
        </p:nvSpPr>
        <p:spPr>
          <a:xfrm flipH="1">
            <a:off x="-1204402" y="-23415"/>
            <a:ext cx="2344989"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33" name="Shape 33"/>
          <p:cNvSpPr/>
          <p:nvPr/>
        </p:nvSpPr>
        <p:spPr>
          <a:xfrm flipH="1">
            <a:off x="629347" y="-12700"/>
            <a:ext cx="691020" cy="998800"/>
          </a:xfrm>
          <a:prstGeom prst="parallelogram">
            <a:avLst>
              <a:gd name="adj" fmla="val 75009"/>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34" name="Shape 34"/>
          <p:cNvSpPr/>
          <p:nvPr/>
        </p:nvSpPr>
        <p:spPr>
          <a:xfrm flipH="1">
            <a:off x="990346" y="363800"/>
            <a:ext cx="10004994"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35" name="Shape 35"/>
          <p:cNvSpPr/>
          <p:nvPr/>
        </p:nvSpPr>
        <p:spPr>
          <a:xfrm flipH="1">
            <a:off x="10479428" y="363800"/>
            <a:ext cx="2344989" cy="9988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36" name="Shape 36"/>
          <p:cNvSpPr/>
          <p:nvPr/>
        </p:nvSpPr>
        <p:spPr>
          <a:xfrm flipH="1">
            <a:off x="1320155" y="6567800"/>
            <a:ext cx="11156694" cy="3040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37" name="Shape 37"/>
          <p:cNvSpPr txBox="1">
            <a:spLocks noGrp="1"/>
          </p:cNvSpPr>
          <p:nvPr>
            <p:ph type="title"/>
          </p:nvPr>
        </p:nvSpPr>
        <p:spPr>
          <a:xfrm>
            <a:off x="1472816" y="368100"/>
            <a:ext cx="8963665" cy="998800"/>
          </a:xfrm>
          <a:prstGeom prst="rect">
            <a:avLst/>
          </a:prstGeom>
        </p:spPr>
        <p:txBody>
          <a:bodyPr lIns="121879" tIns="121879" rIns="121879" bIns="121879"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8" name="Shape 38"/>
          <p:cNvSpPr txBox="1">
            <a:spLocks noGrp="1"/>
          </p:cNvSpPr>
          <p:nvPr>
            <p:ph type="body" idx="1"/>
          </p:nvPr>
        </p:nvSpPr>
        <p:spPr>
          <a:xfrm>
            <a:off x="1472817" y="1703500"/>
            <a:ext cx="10106567" cy="4864400"/>
          </a:xfrm>
          <a:prstGeom prst="rect">
            <a:avLst/>
          </a:prstGeom>
        </p:spPr>
        <p:txBody>
          <a:bodyPr lIns="121879" tIns="121879" rIns="121879" bIns="121879"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0" y="0"/>
            <a:ext cx="792993" cy="975600"/>
          </a:xfrm>
          <a:prstGeom prst="rect">
            <a:avLst/>
          </a:prstGeom>
        </p:spPr>
        <p:txBody>
          <a:bodyPr lIns="121879" tIns="121879" rIns="121879" bIns="121879"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935290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51"/>
        <p:cNvGrpSpPr/>
        <p:nvPr/>
      </p:nvGrpSpPr>
      <p:grpSpPr>
        <a:xfrm>
          <a:off x="0" y="0"/>
          <a:ext cx="0" cy="0"/>
          <a:chOff x="0" y="0"/>
          <a:chExt cx="0" cy="0"/>
        </a:xfrm>
      </p:grpSpPr>
      <p:sp>
        <p:nvSpPr>
          <p:cNvPr id="52" name="Shape 52"/>
          <p:cNvSpPr/>
          <p:nvPr/>
        </p:nvSpPr>
        <p:spPr>
          <a:xfrm>
            <a:off x="-73413" y="-50800"/>
            <a:ext cx="4415683" cy="6952867"/>
          </a:xfrm>
          <a:custGeom>
            <a:avLst/>
            <a:gdLst/>
            <a:ahLst/>
            <a:cxnLst/>
            <a:rect l="0" t="0" r="0" b="0"/>
            <a:pathLst>
              <a:path w="132505" h="208586" extrusionOk="0">
                <a:moveTo>
                  <a:pt x="132505" y="207264"/>
                </a:moveTo>
                <a:lnTo>
                  <a:pt x="25063" y="0"/>
                </a:lnTo>
                <a:lnTo>
                  <a:pt x="0" y="202"/>
                </a:lnTo>
                <a:lnTo>
                  <a:pt x="1322" y="208586"/>
                </a:lnTo>
                <a:close/>
              </a:path>
            </a:pathLst>
          </a:custGeom>
          <a:solidFill>
            <a:srgbClr val="F3F3F3"/>
          </a:solidFill>
          <a:ln>
            <a:noFill/>
          </a:ln>
        </p:spPr>
      </p:sp>
      <p:sp>
        <p:nvSpPr>
          <p:cNvPr id="53" name="Shape 53"/>
          <p:cNvSpPr/>
          <p:nvPr/>
        </p:nvSpPr>
        <p:spPr>
          <a:xfrm flipH="1">
            <a:off x="-1204402" y="-23415"/>
            <a:ext cx="2344989"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54" name="Shape 54"/>
          <p:cNvSpPr/>
          <p:nvPr/>
        </p:nvSpPr>
        <p:spPr>
          <a:xfrm flipH="1">
            <a:off x="629347" y="-12700"/>
            <a:ext cx="691020" cy="998800"/>
          </a:xfrm>
          <a:prstGeom prst="parallelogram">
            <a:avLst>
              <a:gd name="adj" fmla="val 75009"/>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55" name="Shape 55"/>
          <p:cNvSpPr/>
          <p:nvPr/>
        </p:nvSpPr>
        <p:spPr>
          <a:xfrm flipH="1">
            <a:off x="990346" y="363800"/>
            <a:ext cx="10004994" cy="998800"/>
          </a:xfrm>
          <a:prstGeom prst="parallelogram">
            <a:avLst>
              <a:gd name="adj" fmla="val 51542"/>
            </a:avLst>
          </a:prstGeom>
          <a:solidFill>
            <a:srgbClr val="222222"/>
          </a:solidFill>
          <a:ln>
            <a:noFill/>
          </a:ln>
        </p:spPr>
        <p:txBody>
          <a:bodyPr lIns="121879" tIns="121879" rIns="121879" bIns="121879" anchor="ctr" anchorCtr="0">
            <a:noAutofit/>
          </a:bodyPr>
          <a:lstStyle/>
          <a:p>
            <a:pPr lvl="0">
              <a:spcBef>
                <a:spcPts val="0"/>
              </a:spcBef>
              <a:buNone/>
            </a:pPr>
            <a:endParaRPr/>
          </a:p>
        </p:txBody>
      </p:sp>
      <p:sp>
        <p:nvSpPr>
          <p:cNvPr id="56" name="Shape 56"/>
          <p:cNvSpPr/>
          <p:nvPr/>
        </p:nvSpPr>
        <p:spPr>
          <a:xfrm flipH="1">
            <a:off x="10479428" y="363800"/>
            <a:ext cx="2344989" cy="9988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57" name="Shape 57"/>
          <p:cNvSpPr/>
          <p:nvPr/>
        </p:nvSpPr>
        <p:spPr>
          <a:xfrm flipH="1">
            <a:off x="1320155" y="6567800"/>
            <a:ext cx="11156694" cy="304000"/>
          </a:xfrm>
          <a:prstGeom prst="parallelogram">
            <a:avLst>
              <a:gd name="adj" fmla="val 51542"/>
            </a:avLst>
          </a:prstGeom>
          <a:solidFill>
            <a:srgbClr val="FF8700"/>
          </a:solidFill>
          <a:ln>
            <a:noFill/>
          </a:ln>
        </p:spPr>
        <p:txBody>
          <a:bodyPr lIns="121879" tIns="121879" rIns="121879" bIns="121879" anchor="ctr" anchorCtr="0">
            <a:noAutofit/>
          </a:bodyPr>
          <a:lstStyle/>
          <a:p>
            <a:pPr lvl="0">
              <a:spcBef>
                <a:spcPts val="0"/>
              </a:spcBef>
              <a:buNone/>
            </a:pPr>
            <a:endParaRPr/>
          </a:p>
        </p:txBody>
      </p:sp>
      <p:sp>
        <p:nvSpPr>
          <p:cNvPr id="58" name="Shape 58"/>
          <p:cNvSpPr txBox="1">
            <a:spLocks noGrp="1"/>
          </p:cNvSpPr>
          <p:nvPr>
            <p:ph type="title"/>
          </p:nvPr>
        </p:nvSpPr>
        <p:spPr>
          <a:xfrm>
            <a:off x="1472816" y="368100"/>
            <a:ext cx="8963665" cy="998800"/>
          </a:xfrm>
          <a:prstGeom prst="rect">
            <a:avLst/>
          </a:prstGeom>
        </p:spPr>
        <p:txBody>
          <a:bodyPr lIns="121879" tIns="121879" rIns="121879" bIns="121879"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9" name="Shape 59"/>
          <p:cNvSpPr txBox="1">
            <a:spLocks noGrp="1"/>
          </p:cNvSpPr>
          <p:nvPr>
            <p:ph type="body" idx="1"/>
          </p:nvPr>
        </p:nvSpPr>
        <p:spPr>
          <a:xfrm>
            <a:off x="1472816" y="1632467"/>
            <a:ext cx="3229959" cy="4732000"/>
          </a:xfrm>
          <a:prstGeom prst="rect">
            <a:avLst/>
          </a:prstGeom>
        </p:spPr>
        <p:txBody>
          <a:bodyPr lIns="121879" tIns="121879" rIns="121879" bIns="121879" anchor="t" anchorCtr="0"/>
          <a:lstStyle>
            <a:lvl1pPr lvl="0" rtl="0">
              <a:spcBef>
                <a:spcPts val="0"/>
              </a:spcBef>
              <a:buSzPct val="100000"/>
              <a:defRPr sz="2700"/>
            </a:lvl1pPr>
            <a:lvl2pPr lvl="1" rtl="0">
              <a:spcBef>
                <a:spcPts val="0"/>
              </a:spcBef>
              <a:buSzPct val="100000"/>
              <a:defRPr sz="2700"/>
            </a:lvl2pPr>
            <a:lvl3pPr lvl="2" rtl="0">
              <a:spcBef>
                <a:spcPts val="0"/>
              </a:spcBef>
              <a:buSzPct val="100000"/>
              <a:defRPr sz="2700"/>
            </a:lvl3pPr>
            <a:lvl4pPr lvl="3" rtl="0">
              <a:spcBef>
                <a:spcPts val="0"/>
              </a:spcBef>
              <a:buSzPct val="100000"/>
              <a:defRPr sz="2700"/>
            </a:lvl4pPr>
            <a:lvl5pPr lvl="4" rtl="0">
              <a:spcBef>
                <a:spcPts val="0"/>
              </a:spcBef>
              <a:buSzPct val="100000"/>
              <a:defRPr sz="2700"/>
            </a:lvl5pPr>
            <a:lvl6pPr lvl="5" rtl="0">
              <a:spcBef>
                <a:spcPts val="0"/>
              </a:spcBef>
              <a:buSzPct val="100000"/>
              <a:defRPr sz="2700"/>
            </a:lvl6pPr>
            <a:lvl7pPr lvl="6" rtl="0">
              <a:spcBef>
                <a:spcPts val="0"/>
              </a:spcBef>
              <a:buSzPct val="100000"/>
              <a:defRPr sz="2700"/>
            </a:lvl7pPr>
            <a:lvl8pPr lvl="7" rtl="0">
              <a:spcBef>
                <a:spcPts val="0"/>
              </a:spcBef>
              <a:buSzPct val="100000"/>
              <a:defRPr sz="2700"/>
            </a:lvl8pPr>
            <a:lvl9pPr lvl="8" rtl="0">
              <a:spcBef>
                <a:spcPts val="0"/>
              </a:spcBef>
              <a:buSzPct val="100000"/>
              <a:defRPr sz="2700"/>
            </a:lvl9pPr>
          </a:lstStyle>
          <a:p>
            <a:endParaRPr/>
          </a:p>
        </p:txBody>
      </p:sp>
      <p:sp>
        <p:nvSpPr>
          <p:cNvPr id="60" name="Shape 60"/>
          <p:cNvSpPr txBox="1">
            <a:spLocks noGrp="1"/>
          </p:cNvSpPr>
          <p:nvPr>
            <p:ph type="body" idx="2"/>
          </p:nvPr>
        </p:nvSpPr>
        <p:spPr>
          <a:xfrm>
            <a:off x="4868316" y="1632467"/>
            <a:ext cx="3229959" cy="4732000"/>
          </a:xfrm>
          <a:prstGeom prst="rect">
            <a:avLst/>
          </a:prstGeom>
        </p:spPr>
        <p:txBody>
          <a:bodyPr lIns="121879" tIns="121879" rIns="121879" bIns="121879" anchor="t" anchorCtr="0"/>
          <a:lstStyle>
            <a:lvl1pPr lvl="0" rtl="0">
              <a:spcBef>
                <a:spcPts val="0"/>
              </a:spcBef>
              <a:buSzPct val="100000"/>
              <a:defRPr sz="2700"/>
            </a:lvl1pPr>
            <a:lvl2pPr lvl="1" rtl="0">
              <a:spcBef>
                <a:spcPts val="0"/>
              </a:spcBef>
              <a:buSzPct val="100000"/>
              <a:defRPr sz="2700"/>
            </a:lvl2pPr>
            <a:lvl3pPr lvl="2" rtl="0">
              <a:spcBef>
                <a:spcPts val="0"/>
              </a:spcBef>
              <a:buSzPct val="100000"/>
              <a:defRPr sz="2700"/>
            </a:lvl3pPr>
            <a:lvl4pPr lvl="3" rtl="0">
              <a:spcBef>
                <a:spcPts val="0"/>
              </a:spcBef>
              <a:buSzPct val="100000"/>
              <a:defRPr sz="2700"/>
            </a:lvl4pPr>
            <a:lvl5pPr lvl="4" rtl="0">
              <a:spcBef>
                <a:spcPts val="0"/>
              </a:spcBef>
              <a:buSzPct val="100000"/>
              <a:defRPr sz="2700"/>
            </a:lvl5pPr>
            <a:lvl6pPr lvl="5" rtl="0">
              <a:spcBef>
                <a:spcPts val="0"/>
              </a:spcBef>
              <a:buSzPct val="100000"/>
              <a:defRPr sz="2700"/>
            </a:lvl6pPr>
            <a:lvl7pPr lvl="6" rtl="0">
              <a:spcBef>
                <a:spcPts val="0"/>
              </a:spcBef>
              <a:buSzPct val="100000"/>
              <a:defRPr sz="2700"/>
            </a:lvl7pPr>
            <a:lvl8pPr lvl="7" rtl="0">
              <a:spcBef>
                <a:spcPts val="0"/>
              </a:spcBef>
              <a:buSzPct val="100000"/>
              <a:defRPr sz="2700"/>
            </a:lvl8pPr>
            <a:lvl9pPr lvl="8" rtl="0">
              <a:spcBef>
                <a:spcPts val="0"/>
              </a:spcBef>
              <a:buSzPct val="100000"/>
              <a:defRPr sz="2700"/>
            </a:lvl9pPr>
          </a:lstStyle>
          <a:p>
            <a:endParaRPr/>
          </a:p>
        </p:txBody>
      </p:sp>
      <p:sp>
        <p:nvSpPr>
          <p:cNvPr id="61" name="Shape 61"/>
          <p:cNvSpPr txBox="1">
            <a:spLocks noGrp="1"/>
          </p:cNvSpPr>
          <p:nvPr>
            <p:ph type="body" idx="3"/>
          </p:nvPr>
        </p:nvSpPr>
        <p:spPr>
          <a:xfrm>
            <a:off x="8263817" y="1632467"/>
            <a:ext cx="3229959" cy="4732000"/>
          </a:xfrm>
          <a:prstGeom prst="rect">
            <a:avLst/>
          </a:prstGeom>
        </p:spPr>
        <p:txBody>
          <a:bodyPr lIns="121879" tIns="121879" rIns="121879" bIns="121879" anchor="t" anchorCtr="0"/>
          <a:lstStyle>
            <a:lvl1pPr lvl="0" rtl="0">
              <a:spcBef>
                <a:spcPts val="0"/>
              </a:spcBef>
              <a:buSzPct val="100000"/>
              <a:defRPr sz="2700"/>
            </a:lvl1pPr>
            <a:lvl2pPr lvl="1" rtl="0">
              <a:spcBef>
                <a:spcPts val="0"/>
              </a:spcBef>
              <a:buSzPct val="100000"/>
              <a:defRPr sz="2700"/>
            </a:lvl2pPr>
            <a:lvl3pPr lvl="2" rtl="0">
              <a:spcBef>
                <a:spcPts val="0"/>
              </a:spcBef>
              <a:buSzPct val="100000"/>
              <a:defRPr sz="2700"/>
            </a:lvl3pPr>
            <a:lvl4pPr lvl="3" rtl="0">
              <a:spcBef>
                <a:spcPts val="0"/>
              </a:spcBef>
              <a:buSzPct val="100000"/>
              <a:defRPr sz="2700"/>
            </a:lvl4pPr>
            <a:lvl5pPr lvl="4" rtl="0">
              <a:spcBef>
                <a:spcPts val="0"/>
              </a:spcBef>
              <a:buSzPct val="100000"/>
              <a:defRPr sz="2700"/>
            </a:lvl5pPr>
            <a:lvl6pPr lvl="5" rtl="0">
              <a:spcBef>
                <a:spcPts val="0"/>
              </a:spcBef>
              <a:buSzPct val="100000"/>
              <a:defRPr sz="2700"/>
            </a:lvl6pPr>
            <a:lvl7pPr lvl="6" rtl="0">
              <a:spcBef>
                <a:spcPts val="0"/>
              </a:spcBef>
              <a:buSzPct val="100000"/>
              <a:defRPr sz="2700"/>
            </a:lvl7pPr>
            <a:lvl8pPr lvl="7" rtl="0">
              <a:spcBef>
                <a:spcPts val="0"/>
              </a:spcBef>
              <a:buSzPct val="100000"/>
              <a:defRPr sz="2700"/>
            </a:lvl8pPr>
            <a:lvl9pPr lvl="8" rtl="0">
              <a:spcBef>
                <a:spcPts val="0"/>
              </a:spcBef>
              <a:buSzPct val="100000"/>
              <a:defRPr sz="2700"/>
            </a:lvl9pPr>
          </a:lstStyle>
          <a:p>
            <a:endParaRPr/>
          </a:p>
        </p:txBody>
      </p:sp>
      <p:sp>
        <p:nvSpPr>
          <p:cNvPr id="62" name="Shape 62"/>
          <p:cNvSpPr txBox="1">
            <a:spLocks noGrp="1"/>
          </p:cNvSpPr>
          <p:nvPr>
            <p:ph type="sldNum" idx="12"/>
          </p:nvPr>
        </p:nvSpPr>
        <p:spPr>
          <a:xfrm>
            <a:off x="0" y="0"/>
            <a:ext cx="792993" cy="975600"/>
          </a:xfrm>
          <a:prstGeom prst="rect">
            <a:avLst/>
          </a:prstGeom>
        </p:spPr>
        <p:txBody>
          <a:bodyPr lIns="121879" tIns="121879" rIns="121879" bIns="121879"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45976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p:grpSpPr>
        <p:sp>
          <p:nvSpPr>
            <p:cNvPr id="168" name="Serbest 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9" name="Serbest 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0" name="Serbest 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1"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2"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3"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4"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5"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6"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7"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8"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9"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0"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1"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2"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3"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4"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5"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6"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7"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8"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9"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0"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1"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2"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3"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4"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5"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6"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7"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8"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9"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0"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1"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2"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3"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4"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5"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6"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7"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8"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9"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0"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1"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2"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3"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4"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5"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6"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7"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8"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9"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0"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1"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2"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3"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4"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5"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6"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7"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8"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9"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0"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1"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2"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3"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4"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5"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6"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7"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8"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9"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40"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41"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Başlık 1"/>
          <p:cNvSpPr>
            <a:spLocks noGrp="1"/>
          </p:cNvSpPr>
          <p:nvPr>
            <p:ph type="title"/>
          </p:nvPr>
        </p:nvSpPr>
        <p:spPr>
          <a:xfrm>
            <a:off x="1522414" y="274638"/>
            <a:ext cx="9143998" cy="1020762"/>
          </a:xfrm>
        </p:spPr>
        <p:txBody>
          <a:bodyPr/>
          <a:lstStyle/>
          <a:p>
            <a:r>
              <a:rPr lang="tr-TR"/>
              <a:t>Asıl başlık stili için tıklatın</a:t>
            </a:r>
            <a:endParaRPr lang="tr-TR" dirty="0"/>
          </a:p>
        </p:txBody>
      </p:sp>
      <p:sp>
        <p:nvSpPr>
          <p:cNvPr id="3" name="İçerik Yer Tutucusu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Veri Yer Tutucusu 3"/>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accent1"/>
          </a:solidFill>
        </p:grpSpPr>
        <p:sp>
          <p:nvSpPr>
            <p:cNvPr id="256" name="Serbest 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57" name="Serbest 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58" name="Serbest 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59" name="Serbest 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0" name="Serbest 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1" name="Serbest 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2" name="Serbest 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3" name="Serbest 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4" name="Serbest 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5" name="Serbest 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6" name="Serbest 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7" name="Serbest 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8" name="Serbest 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69" name="Serbest 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0" name="Serbest 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1" name="Serbest 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2" name="Serbest 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3" name="Serbest 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4" name="Serbest 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5" name="Serbest 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6" name="Serbest 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7" name="Serbest 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8" name="Serbest 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79" name="Serbest 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0" name="Serbest 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1" name="Serbest 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2" name="Serbest 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3" name="Serbest 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4" name="Serbest 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5" name="Serbest 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6" name="Serbest 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7" name="Serbest 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8" name="Serbest 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89" name="Serbest 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0" name="Serbest 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1" name="Serbest 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2" name="Serbest 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3" name="Serbest 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4" name="Serbest 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5" name="Serbest 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6" name="Serbest 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7" name="Serbest 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8" name="Serbest 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299" name="Serbest 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0" name="Serbest 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1" name="Serbest 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2" name="Serbest 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3" name="Serbest 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4" name="Serbest 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5" name="Serbest 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6" name="Serbest 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7" name="Serbest 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8" name="Serbest 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09" name="Serbest 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0" name="Serbest 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1" name="Serbest 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2" name="Serbest 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3" name="Serbest 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4" name="Serbest 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5" name="Serbest 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6" name="Serbest 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7" name="Serbest 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8" name="Serbest 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19" name="Serbest 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0" name="Serbest 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1" name="Serbest 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2" name="Serbest 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3" name="Serbest 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4" name="Serbest 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5" name="Serbest 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6" name="Serbest 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7" name="Serbest 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8" name="Serbest 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29" name="Serbest 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0" name="Serbest 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1" name="Serbest 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2" name="Serbest 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3" name="Serbest 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4" name="Serbest 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5" name="Serbest 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6" name="Serbest 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7" name="Serbest 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8" name="Serbest 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39" name="Serbest 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0" name="Serbest 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1" name="Serbest 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2" name="Serbest 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3" name="Serbest 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4" name="Serbest 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5" name="Serbest 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6" name="Serbest 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7" name="Serbest 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8" name="Serbest 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49" name="Serbest 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0" name="Serbest 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1" name="Serbest 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2" name="Serbest 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3" name="Serbest 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4" name="Serbest 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5" name="Serbest 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6" name="Serbest 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7" name="Serbest 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8" name="Serbest 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59" name="Serbest 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0" name="Serbest 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1" name="Serbest 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2" name="Serbest 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3" name="Serbest 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4" name="Serbest 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5" name="Serbest 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6" name="Serbest 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7" name="Serbest 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8" name="Serbest 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69" name="Serbest 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0" name="Serbest 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1" name="Serbest 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2" name="Serbest 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3" name="Serbest 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4" name="Serbest 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5" name="Serbest 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6" name="Serbest 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7" name="Serbest 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sp>
          <p:nvSpPr>
            <p:cNvPr id="378" name="Serbest 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p>
          </p:txBody>
        </p:sp>
      </p:grpSp>
      <p:sp>
        <p:nvSpPr>
          <p:cNvPr id="2" name="Başlık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tr-TR"/>
              <a:t>Asıl başlık stili için tıklatın</a:t>
            </a:r>
            <a:endParaRPr lang="tr-TR" dirty="0"/>
          </a:p>
        </p:txBody>
      </p:sp>
      <p:sp>
        <p:nvSpPr>
          <p:cNvPr id="3" name="Metin Yer Tutucusu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a:t>
            </a:r>
          </a:p>
        </p:txBody>
      </p:sp>
      <p:sp>
        <p:nvSpPr>
          <p:cNvPr id="4" name="Veri Yer Tutucusu 3"/>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p:grpSpPr>
        <p:sp>
          <p:nvSpPr>
            <p:cNvPr id="159" name="Serbest 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0" name="Serbest 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1" name="Serbest 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2"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3"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4"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5"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6"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7"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8"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9"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0"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1"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2"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3"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4"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5"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6"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7"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8"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9"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0"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1"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2"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3"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4"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5"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6"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7"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8"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9"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0"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1"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2"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3"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4"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5"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6"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7"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8"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9"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0"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1"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2"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3"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4"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5"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6"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7"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8"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9"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0"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1"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2"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3"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4"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5"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6"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7"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8"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9"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0"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1"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2"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3"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4"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5"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6"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7"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8"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9"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0"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1"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2"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Başlık 1"/>
          <p:cNvSpPr>
            <a:spLocks noGrp="1"/>
          </p:cNvSpPr>
          <p:nvPr>
            <p:ph type="title"/>
          </p:nvPr>
        </p:nvSpPr>
        <p:spPr>
          <a:xfrm>
            <a:off x="1522414" y="274638"/>
            <a:ext cx="9143998" cy="1020762"/>
          </a:xfrm>
        </p:spPr>
        <p:txBody>
          <a:bodyPr/>
          <a:lstStyle/>
          <a:p>
            <a:r>
              <a:rPr lang="tr-TR"/>
              <a:t>Asıl başlık stili için tıklatın</a:t>
            </a:r>
            <a:endParaRPr lang="tr-TR" dirty="0"/>
          </a:p>
        </p:txBody>
      </p:sp>
      <p:sp>
        <p:nvSpPr>
          <p:cNvPr id="3" name="İçerik Yer Tutucusu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İçerik Yer Tutucusu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5" name="Veri Yer Tutucusu 4"/>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p:grpSpPr>
        <p:sp>
          <p:nvSpPr>
            <p:cNvPr id="161" name="Serbest 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2" name="Serbest 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3" name="Serbest 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4"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5"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6"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7"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8"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9"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0"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1"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2"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3"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4"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5"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6"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7"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8"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9"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0"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1"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2"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3"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4"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5"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6"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7"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8"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9"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0"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1"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2"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3"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4"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5"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6"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7"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8"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9"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0"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1"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2"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3"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4"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5"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6"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7"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8"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9"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0"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1"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2"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3"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4"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5"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6"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7"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8"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9"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0"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1"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2"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3"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4"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5"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6"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7"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8"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9"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0"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1"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2"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3"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4"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Başlık 1"/>
          <p:cNvSpPr>
            <a:spLocks noGrp="1"/>
          </p:cNvSpPr>
          <p:nvPr>
            <p:ph type="title"/>
          </p:nvPr>
        </p:nvSpPr>
        <p:spPr>
          <a:xfrm>
            <a:off x="1522414" y="274638"/>
            <a:ext cx="9143998" cy="1020762"/>
          </a:xfrm>
        </p:spPr>
        <p:txBody>
          <a:bodyPr/>
          <a:lstStyle>
            <a:lvl1pPr>
              <a:defRPr/>
            </a:lvl1pPr>
          </a:lstStyle>
          <a:p>
            <a:r>
              <a:rPr lang="tr-TR"/>
              <a:t>Asıl başlık stili için tıklatın</a:t>
            </a:r>
            <a:endParaRPr lang="tr-TR" dirty="0"/>
          </a:p>
        </p:txBody>
      </p:sp>
      <p:sp>
        <p:nvSpPr>
          <p:cNvPr id="3" name="Metin Yer Tutucusu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5" name="Metin Yer Tutucusu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7" name="Veri Yer Tutucusu 6"/>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8" name="Altbilgi Yer Tutucusu 7"/>
          <p:cNvSpPr>
            <a:spLocks noGrp="1"/>
          </p:cNvSpPr>
          <p:nvPr>
            <p:ph type="ftr" sz="quarter" idx="11"/>
          </p:nvPr>
        </p:nvSpPr>
        <p:spPr/>
        <p:txBody>
          <a:bodyPr/>
          <a:lstStyle/>
          <a:p>
            <a:endParaRPr lang="tr-TR" dirty="0"/>
          </a:p>
        </p:txBody>
      </p:sp>
      <p:sp>
        <p:nvSpPr>
          <p:cNvPr id="9" name="Slayt Numarası Yer Tutucusu 8"/>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p:grpSpPr>
        <p:sp>
          <p:nvSpPr>
            <p:cNvPr id="157" name="Serbest 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58" name="Serbest 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59" name="Serbest 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0"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1"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2"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3"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4"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5"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6"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7"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8"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69"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0"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1"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2"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3"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4"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5"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6"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7"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8"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79"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0"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1"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2"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3"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4"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5"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6"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7"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8"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89"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0"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1"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2"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3"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4"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5"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6"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7"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8"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199"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0"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1"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2"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3"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4"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5"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6"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7"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8"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09"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0"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1"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2"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3"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4"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5"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6"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7"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8"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19"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0"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1"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2"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3"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4"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5"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6"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7"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8"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29"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230"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sp>
        <p:nvSpPr>
          <p:cNvPr id="2" name="Başlık 1"/>
          <p:cNvSpPr>
            <a:spLocks noGrp="1"/>
          </p:cNvSpPr>
          <p:nvPr>
            <p:ph type="title"/>
          </p:nvPr>
        </p:nvSpPr>
        <p:spPr/>
        <p:txBody>
          <a:bodyPr/>
          <a:lstStyle/>
          <a:p>
            <a:r>
              <a:rPr lang="tr-TR"/>
              <a:t>Asıl başlık stili için tıklatın</a:t>
            </a:r>
            <a:endParaRPr lang="tr-TR" dirty="0"/>
          </a:p>
        </p:txBody>
      </p:sp>
      <p:sp>
        <p:nvSpPr>
          <p:cNvPr id="3" name="Veri Yer Tutucusu 2"/>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4" name="Altbilgi Yer Tutucusu 3"/>
          <p:cNvSpPr>
            <a:spLocks noGrp="1"/>
          </p:cNvSpPr>
          <p:nvPr>
            <p:ph type="ftr" sz="quarter" idx="11"/>
          </p:nvPr>
        </p:nvSpPr>
        <p:spPr/>
        <p:txBody>
          <a:bodyPr/>
          <a:lstStyle/>
          <a:p>
            <a:endParaRPr lang="tr-TR" dirty="0"/>
          </a:p>
        </p:txBody>
      </p:sp>
      <p:sp>
        <p:nvSpPr>
          <p:cNvPr id="5" name="Slayt Numarası Yer Tutucusu 4"/>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3" name="Altbilgi Yer Tutucusu 2"/>
          <p:cNvSpPr>
            <a:spLocks noGrp="1"/>
          </p:cNvSpPr>
          <p:nvPr>
            <p:ph type="ftr" sz="quarter" idx="11"/>
          </p:nvPr>
        </p:nvSpPr>
        <p:spPr/>
        <p:txBody>
          <a:bodyPr/>
          <a:lstStyle/>
          <a:p>
            <a:endParaRPr lang="tr-TR" dirty="0"/>
          </a:p>
        </p:txBody>
      </p:sp>
      <p:sp>
        <p:nvSpPr>
          <p:cNvPr id="4" name="Slayt Numarası Yer Tutucusu 3"/>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p:grpSpPr>
        <p:grpSp>
          <p:nvGrpSpPr>
            <p:cNvPr id="616" name="Grup 615"/>
            <p:cNvGrpSpPr/>
            <p:nvPr/>
          </p:nvGrpSpPr>
          <p:grpSpPr bwMode="invGray">
            <a:xfrm>
              <a:off x="5414491" y="1630821"/>
              <a:ext cx="5294376" cy="4114800"/>
              <a:chOff x="3310555" y="716546"/>
              <a:chExt cx="5294376" cy="4114800"/>
            </a:xfrm>
          </p:grpSpPr>
          <p:grpSp>
            <p:nvGrpSpPr>
              <p:cNvPr id="768" name="Grup 767"/>
              <p:cNvGrpSpPr/>
              <p:nvPr/>
            </p:nvGrpSpPr>
            <p:grpSpPr bwMode="invGray">
              <a:xfrm flipH="1">
                <a:off x="3310555" y="737968"/>
                <a:ext cx="5294376" cy="54864"/>
                <a:chOff x="1522413" y="1514475"/>
                <a:chExt cx="10569575" cy="64008"/>
              </a:xfrm>
              <a:solidFill>
                <a:schemeClr val="accent1"/>
              </a:solidFill>
            </p:grpSpPr>
            <p:sp>
              <p:nvSpPr>
                <p:cNvPr id="844" name="Serbest 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5" name="Serbest 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6" name="Serbest 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7"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8"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9"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0"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1"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2"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3"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4"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5"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6"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7"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8"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9"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0"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1"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2"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3"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4"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5"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6"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7"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8"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9"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0"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1"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2"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3"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4"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5"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6"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7"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8"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9"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0"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1"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2"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3"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4"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5"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6"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7"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8"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9"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0"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1"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2"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3"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4"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5"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6"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7"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8"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9"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0"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1"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2"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3"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4"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5"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6"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7"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8"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9"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0"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1"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2"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3"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4"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5"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6"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7"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nvGrpSpPr>
              <p:cNvPr id="769" name="Grup 768"/>
              <p:cNvGrpSpPr/>
              <p:nvPr/>
            </p:nvGrpSpPr>
            <p:grpSpPr bwMode="invGray">
              <a:xfrm rot="16200000" flipH="1">
                <a:off x="6492229" y="2755658"/>
                <a:ext cx="4114800" cy="36576"/>
                <a:chOff x="1522413" y="1514475"/>
                <a:chExt cx="10569575" cy="64008"/>
              </a:xfrm>
              <a:solidFill>
                <a:schemeClr val="accent1"/>
              </a:solidFill>
            </p:grpSpPr>
            <p:sp>
              <p:nvSpPr>
                <p:cNvPr id="770" name="Serbest 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1" name="Serbest 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2" name="Serbest 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3"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4"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5"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6"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7"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8"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9"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0"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1"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2"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3"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4"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5"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6"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7"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8"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9"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0"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1"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2"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3"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4"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5"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6"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7"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8"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9"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0"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1"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2"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3"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4"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5"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6"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7"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8"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9"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0"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1"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2"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3"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4"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5"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6"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7"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8"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9"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0"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1"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2"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3"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4"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5"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6"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7"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8"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9"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0"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1"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2"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3"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4"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5"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6"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7"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8"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9"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0"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1"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2"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3"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grpSp>
          <p:nvGrpSpPr>
            <p:cNvPr id="617" name="Grup 616"/>
            <p:cNvGrpSpPr/>
            <p:nvPr/>
          </p:nvGrpSpPr>
          <p:grpSpPr bwMode="invGray">
            <a:xfrm rot="10800000">
              <a:off x="4417839" y="2091906"/>
              <a:ext cx="5294376" cy="4114800"/>
              <a:chOff x="3310555" y="716546"/>
              <a:chExt cx="5294376" cy="4114800"/>
            </a:xfrm>
          </p:grpSpPr>
          <p:grpSp>
            <p:nvGrpSpPr>
              <p:cNvPr id="618" name="Grup 617"/>
              <p:cNvGrpSpPr/>
              <p:nvPr/>
            </p:nvGrpSpPr>
            <p:grpSpPr bwMode="invGray">
              <a:xfrm flipH="1">
                <a:off x="3310555" y="737968"/>
                <a:ext cx="5294376" cy="54864"/>
                <a:chOff x="1522413" y="1514475"/>
                <a:chExt cx="10569575" cy="64008"/>
              </a:xfrm>
              <a:solidFill>
                <a:schemeClr val="accent1"/>
              </a:solidFill>
            </p:grpSpPr>
            <p:sp>
              <p:nvSpPr>
                <p:cNvPr id="694" name="Serbest 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5" name="Serbest 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6" name="Serbest 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7"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8"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9"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0"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1"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2"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3"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4"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5"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6"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7"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8"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9"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0"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1"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2"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3"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4"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5"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6"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7"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8"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9"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0"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1"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2"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3"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4"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5"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6"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7"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8"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9"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0"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1"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2"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3"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4"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5"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6"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7"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8"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9"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0"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1"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2"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3"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4"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5"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6"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7"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8"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9"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0"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1"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2"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3"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4"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5"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6"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7"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8"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9"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0"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1"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2"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3"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4"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5"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6"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7"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nvGrpSpPr>
              <p:cNvPr id="619" name="Grup 618"/>
              <p:cNvGrpSpPr/>
              <p:nvPr/>
            </p:nvGrpSpPr>
            <p:grpSpPr bwMode="invGray">
              <a:xfrm rot="16200000" flipH="1">
                <a:off x="6492229" y="2755658"/>
                <a:ext cx="4114800" cy="36576"/>
                <a:chOff x="1522413" y="1514475"/>
                <a:chExt cx="10569575" cy="64008"/>
              </a:xfrm>
              <a:solidFill>
                <a:schemeClr val="accent1"/>
              </a:solidFill>
            </p:grpSpPr>
            <p:sp>
              <p:nvSpPr>
                <p:cNvPr id="620" name="Serbest 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1" name="Serbest 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2" name="Serbest 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3"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4"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5"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6"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7"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8"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9"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0"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1"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2"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3"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4"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5"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6"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7"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8"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9"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0"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1"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2"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3"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4"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5"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6"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7"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8"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9"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0"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1"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2"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3"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4"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5"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6"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7"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8"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9"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0"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1"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2"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3"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4"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5"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6"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7"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8"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9"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0"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1"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2"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3"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4"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5"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6"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7"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8"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9"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0"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1"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2"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3"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4"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5"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6"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7"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8"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9"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0"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1"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2"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3"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grpSp>
      <p:sp>
        <p:nvSpPr>
          <p:cNvPr id="2" name="Başlık 1"/>
          <p:cNvSpPr>
            <a:spLocks noGrp="1"/>
          </p:cNvSpPr>
          <p:nvPr>
            <p:ph type="title"/>
          </p:nvPr>
        </p:nvSpPr>
        <p:spPr>
          <a:xfrm>
            <a:off x="1522414" y="274638"/>
            <a:ext cx="9143998" cy="1020762"/>
          </a:xfrm>
        </p:spPr>
        <p:txBody>
          <a:bodyPr anchor="b">
            <a:noAutofit/>
          </a:bodyPr>
          <a:lstStyle>
            <a:lvl1pPr algn="l">
              <a:defRPr sz="3200" b="0"/>
            </a:lvl1pPr>
          </a:lstStyle>
          <a:p>
            <a:r>
              <a:rPr lang="tr-TR"/>
              <a:t>Asıl başlık stili için tıklatın</a:t>
            </a:r>
            <a:endParaRPr lang="tr-TR" dirty="0"/>
          </a:p>
        </p:txBody>
      </p:sp>
      <p:sp>
        <p:nvSpPr>
          <p:cNvPr id="3" name="İçerik Yer Tutucusu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tr-TR" dirty="0"/>
          </a:p>
        </p:txBody>
      </p:sp>
      <p:sp>
        <p:nvSpPr>
          <p:cNvPr id="4" name="Metin Yer Tutucusu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Veri Yer Tutucusu 4"/>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p:grpSpPr>
        <p:grpSp>
          <p:nvGrpSpPr>
            <p:cNvPr id="615" name="Grup 614"/>
            <p:cNvGrpSpPr/>
            <p:nvPr/>
          </p:nvGrpSpPr>
          <p:grpSpPr bwMode="invGray">
            <a:xfrm>
              <a:off x="5414491" y="1630821"/>
              <a:ext cx="5294376" cy="4114800"/>
              <a:chOff x="3310555" y="716546"/>
              <a:chExt cx="5294376" cy="4114800"/>
            </a:xfrm>
          </p:grpSpPr>
          <p:grpSp>
            <p:nvGrpSpPr>
              <p:cNvPr id="767" name="Grup 766"/>
              <p:cNvGrpSpPr/>
              <p:nvPr/>
            </p:nvGrpSpPr>
            <p:grpSpPr bwMode="invGray">
              <a:xfrm flipH="1">
                <a:off x="3310555" y="737968"/>
                <a:ext cx="5294376" cy="54864"/>
                <a:chOff x="1522413" y="1514475"/>
                <a:chExt cx="10569575" cy="64008"/>
              </a:xfrm>
              <a:solidFill>
                <a:schemeClr val="accent1"/>
              </a:solidFill>
            </p:grpSpPr>
            <p:sp>
              <p:nvSpPr>
                <p:cNvPr id="843" name="Serbest 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4" name="Serbest 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5" name="Serbest 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6"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7"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8"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9"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0"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1"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2"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3"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4"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5"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6"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7"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8"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59"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0"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1"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2"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3"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4"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5"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6"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7"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8"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69"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0"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1"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2"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3"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4"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5"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6"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7"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8"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79"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0"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1"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2"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3"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4"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5"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6"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7"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8"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89"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0"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1"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2"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3"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4"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5"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6"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7"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8"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99"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0"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1"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2"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3"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4"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5"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6"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7"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8"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09"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0"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1"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2"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3"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4"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5"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916"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nvGrpSpPr>
              <p:cNvPr id="768" name="Grup 767"/>
              <p:cNvGrpSpPr/>
              <p:nvPr/>
            </p:nvGrpSpPr>
            <p:grpSpPr bwMode="invGray">
              <a:xfrm rot="16200000" flipH="1">
                <a:off x="6492229" y="2755658"/>
                <a:ext cx="4114800" cy="36576"/>
                <a:chOff x="1522413" y="1514475"/>
                <a:chExt cx="10569575" cy="64008"/>
              </a:xfrm>
              <a:solidFill>
                <a:schemeClr val="accent1"/>
              </a:solidFill>
            </p:grpSpPr>
            <p:sp>
              <p:nvSpPr>
                <p:cNvPr id="769" name="Serbest 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0" name="Serbest 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1" name="Serbest 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2"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3"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4"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5"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6"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7"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8"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79"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0"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1"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2"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3"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4"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5"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6"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7"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8"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89"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0"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1"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2"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3"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4"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5"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6"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7"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8"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99"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0"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1"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2"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3"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4"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5"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6"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7"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8"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09"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0"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1"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2"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3"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4"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5"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6"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7"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8"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19"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0"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1"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2"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3"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4"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5"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6"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7"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8"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29"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0"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1"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2"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3"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4"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5"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6"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7"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8"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39"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0"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1"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842"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grpSp>
          <p:nvGrpSpPr>
            <p:cNvPr id="616" name="Grup 615"/>
            <p:cNvGrpSpPr/>
            <p:nvPr/>
          </p:nvGrpSpPr>
          <p:grpSpPr bwMode="invGray">
            <a:xfrm rot="10800000">
              <a:off x="4417839" y="2091906"/>
              <a:ext cx="5294376" cy="4114800"/>
              <a:chOff x="3310555" y="716546"/>
              <a:chExt cx="5294376" cy="4114800"/>
            </a:xfrm>
          </p:grpSpPr>
          <p:grpSp>
            <p:nvGrpSpPr>
              <p:cNvPr id="617" name="Grup 616"/>
              <p:cNvGrpSpPr/>
              <p:nvPr/>
            </p:nvGrpSpPr>
            <p:grpSpPr bwMode="invGray">
              <a:xfrm flipH="1">
                <a:off x="3310555" y="737968"/>
                <a:ext cx="5294376" cy="54864"/>
                <a:chOff x="1522413" y="1514475"/>
                <a:chExt cx="10569575" cy="64008"/>
              </a:xfrm>
              <a:solidFill>
                <a:schemeClr val="accent1"/>
              </a:solidFill>
            </p:grpSpPr>
            <p:sp>
              <p:nvSpPr>
                <p:cNvPr id="693" name="Serbest 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4" name="Serbest 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5" name="Serbest 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6" name="Serbest 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7" name="Serbest 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8" name="Serbest 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9" name="Serbest 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0" name="Serbest 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1" name="Serbest 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2" name="Serbest 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3" name="Serbest 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4" name="Serbest 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5" name="Serbest 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6" name="Serbest 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7" name="Serbest 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8" name="Serbest 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09" name="Serbest 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0" name="Serbest 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1" name="Serbest 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2" name="Serbest 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3" name="Serbest 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4" name="Serbest 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5" name="Serbest 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6" name="Serbest 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7" name="Serbest 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8" name="Serbest 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19" name="Serbest 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0" name="Serbest 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1" name="Serbest 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2" name="Serbest 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3" name="Serbest 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4" name="Serbest 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5" name="Serbest 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6" name="Serbest 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7" name="Serbest 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8" name="Serbest 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29" name="Serbest 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0" name="Serbest 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1" name="Serbest 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2" name="Serbest 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3" name="Serbest 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4" name="Serbest 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5" name="Serbest 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6" name="Serbest 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7" name="Serbest 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8" name="Serbest 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39" name="Serbest 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0" name="Serbest 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1" name="Serbest 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2" name="Serbest 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3" name="Serbest 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4" name="Serbest 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5" name="Serbest 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6" name="Serbest 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7" name="Serbest 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8" name="Serbest 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49" name="Serbest 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0" name="Serbest 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1" name="Serbest 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2" name="Serbest 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3" name="Serbest 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4" name="Serbest 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5" name="Serbest 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6" name="Serbest 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7" name="Serbest 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8" name="Serbest 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59" name="Serbest 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0" name="Serbest 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1" name="Serbest 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2" name="Serbest 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3" name="Serbest 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4" name="Serbest 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5" name="Serbest 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766" name="Serbest 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nvGrpSpPr>
              <p:cNvPr id="618" name="Grup 617"/>
              <p:cNvGrpSpPr/>
              <p:nvPr/>
            </p:nvGrpSpPr>
            <p:grpSpPr bwMode="invGray">
              <a:xfrm rot="16200000" flipH="1">
                <a:off x="6492229" y="2755658"/>
                <a:ext cx="4114800" cy="36576"/>
                <a:chOff x="1522413" y="1514475"/>
                <a:chExt cx="10569575" cy="64008"/>
              </a:xfrm>
              <a:solidFill>
                <a:schemeClr val="accent1"/>
              </a:solidFill>
            </p:grpSpPr>
            <p:sp>
              <p:nvSpPr>
                <p:cNvPr id="619" name="Serbest 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0" name="Serbest 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1" name="Serbest 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2" name="Serbest 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3" name="Serbest 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4" name="Serbest 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5" name="Serbest 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6" name="Serbest 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7" name="Serbest 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8" name="Serbest 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29" name="Serbest 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0" name="Serbest 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1" name="Serbest 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2" name="Serbest 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3" name="Serbest 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4" name="Serbest 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5" name="Serbest 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6" name="Serbest 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7" name="Serbest 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8" name="Serbest 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39" name="Serbest 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0" name="Serbest 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1" name="Serbest 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2" name="Serbest 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3" name="Serbest 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4" name="Serbest 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5" name="Serbest 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6" name="Serbest 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7" name="Serbest 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8" name="Serbest 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49" name="Serbest 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0" name="Serbest 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1" name="Serbest 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2" name="Serbest 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3" name="Serbest 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4" name="Serbest 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5" name="Serbest 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6" name="Serbest 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7" name="Serbest 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8" name="Serbest 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59" name="Serbest 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0" name="Serbest 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1" name="Serbest 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2" name="Serbest 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3" name="Serbest 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4" name="Serbest 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5" name="Serbest 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6" name="Serbest 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7" name="Serbest 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8" name="Serbest 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69" name="Serbest 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0" name="Serbest 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1" name="Serbest 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2" name="Serbest 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3" name="Serbest 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4" name="Serbest 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5" name="Serbest 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6" name="Serbest 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7" name="Serbest 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8" name="Serbest 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79" name="Serbest 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0" name="Serbest 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1" name="Serbest 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2" name="Serbest 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3" name="Serbest 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4" name="Serbest 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5" name="Serbest 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6" name="Serbest 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7" name="Serbest 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8" name="Serbest 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89" name="Serbest 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0" name="Serbest 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1" name="Serbest 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sp>
              <p:nvSpPr>
                <p:cNvPr id="692" name="Serbest 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tr-TR" dirty="0">
                    <a:ln>
                      <a:noFill/>
                    </a:ln>
                  </a:endParaRPr>
                </a:p>
              </p:txBody>
            </p:sp>
          </p:grpSp>
        </p:grpSp>
      </p:grpSp>
      <p:sp>
        <p:nvSpPr>
          <p:cNvPr id="2" name="Başlık 1"/>
          <p:cNvSpPr>
            <a:spLocks noGrp="1"/>
          </p:cNvSpPr>
          <p:nvPr>
            <p:ph type="title"/>
          </p:nvPr>
        </p:nvSpPr>
        <p:spPr>
          <a:xfrm>
            <a:off x="1522414" y="274638"/>
            <a:ext cx="9143998" cy="1020762"/>
          </a:xfrm>
        </p:spPr>
        <p:txBody>
          <a:bodyPr anchor="b">
            <a:noAutofit/>
          </a:bodyPr>
          <a:lstStyle>
            <a:lvl1pPr algn="l">
              <a:defRPr sz="3200" b="0"/>
            </a:lvl1pPr>
          </a:lstStyle>
          <a:p>
            <a:r>
              <a:rPr lang="tr-TR"/>
              <a:t>Asıl başlık stili için tıklatın</a:t>
            </a:r>
            <a:endParaRPr lang="tr-TR" dirty="0"/>
          </a:p>
        </p:txBody>
      </p:sp>
      <p:sp>
        <p:nvSpPr>
          <p:cNvPr id="3" name="Resim Yer Tutucusu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simgeyi tıklatın</a:t>
            </a:r>
            <a:endParaRPr lang="tr-TR" dirty="0"/>
          </a:p>
        </p:txBody>
      </p:sp>
      <p:sp>
        <p:nvSpPr>
          <p:cNvPr id="4" name="Metin Yer Tutucusu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Veri Yer Tutucusu 4"/>
          <p:cNvSpPr>
            <a:spLocks noGrp="1"/>
          </p:cNvSpPr>
          <p:nvPr>
            <p:ph type="dt" sz="half" idx="10"/>
          </p:nvPr>
        </p:nvSpPr>
        <p:spPr/>
        <p:txBody>
          <a:bodyPr/>
          <a:lstStyle/>
          <a:p>
            <a:fld id="{9AFE8FB1-0A7A-443E-AAF7-31D4FA1AA312}" type="datetimeFigureOut">
              <a:rPr lang="tr-TR" smtClean="0"/>
              <a:pPr/>
              <a:t>12.04.2017</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p:txBody>
          <a:body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tr-TR" dirty="0" err="1"/>
              <a:t>AsÄ±l</a:t>
            </a:r>
            <a:r>
              <a:rPr lang="tr-TR" dirty="0"/>
              <a:t> </a:t>
            </a:r>
            <a:r>
              <a:rPr lang="tr-TR" dirty="0" err="1"/>
              <a:t>baÅŸlÄ±k</a:t>
            </a:r>
            <a:r>
              <a:rPr lang="tr-TR" dirty="0"/>
              <a:t> stili </a:t>
            </a:r>
            <a:r>
              <a:rPr lang="tr-TR" dirty="0" err="1"/>
              <a:t>iÃ§in</a:t>
            </a:r>
            <a:r>
              <a:rPr lang="tr-TR" dirty="0"/>
              <a:t> </a:t>
            </a:r>
            <a:r>
              <a:rPr lang="tr-TR" dirty="0" err="1"/>
              <a:t>tÄ±klatÄ±n</a:t>
            </a:r>
            <a:endParaRPr lang="tr-TR" dirty="0"/>
          </a:p>
        </p:txBody>
      </p:sp>
      <p:sp>
        <p:nvSpPr>
          <p:cNvPr id="3" name="Metin Yer Tutucusu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tr-TR" dirty="0" err="1"/>
              <a:t>AsÄ±l</a:t>
            </a:r>
            <a:r>
              <a:rPr lang="tr-TR" dirty="0"/>
              <a:t> metin stillerini dÃ¼zenlemek </a:t>
            </a:r>
            <a:r>
              <a:rPr lang="tr-TR" dirty="0" err="1"/>
              <a:t>iÃ§in</a:t>
            </a:r>
            <a:r>
              <a:rPr lang="tr-TR" dirty="0"/>
              <a:t> </a:t>
            </a:r>
            <a:r>
              <a:rPr lang="tr-TR" dirty="0" err="1"/>
              <a:t>tÄ±klatÄ±n</a:t>
            </a:r>
            <a:endParaRPr lang="tr-TR" dirty="0"/>
          </a:p>
          <a:p>
            <a:pPr lvl="1"/>
            <a:r>
              <a:rPr lang="tr-TR" dirty="0" err="1"/>
              <a:t>Ä°kinci</a:t>
            </a:r>
            <a:r>
              <a:rPr lang="tr-TR" dirty="0"/>
              <a:t> dÃ¼zey</a:t>
            </a:r>
          </a:p>
          <a:p>
            <a:pPr lvl="2"/>
            <a:r>
              <a:rPr lang="tr-TR" dirty="0"/>
              <a:t>ÃœÃ§Ã¼ncÃ¼ dÃ¼zey</a:t>
            </a:r>
          </a:p>
          <a:p>
            <a:pPr lvl="3"/>
            <a:r>
              <a:rPr lang="tr-TR" dirty="0"/>
              <a:t>DÃ¶rdÃ¼ncÃ¼ dÃ¼zey</a:t>
            </a:r>
          </a:p>
          <a:p>
            <a:pPr lvl="4"/>
            <a:r>
              <a:rPr lang="tr-TR" dirty="0" err="1"/>
              <a:t>BeÅŸinci</a:t>
            </a:r>
            <a:r>
              <a:rPr lang="tr-TR" dirty="0"/>
              <a:t> dÃ¼zey</a:t>
            </a:r>
          </a:p>
        </p:txBody>
      </p:sp>
      <p:sp>
        <p:nvSpPr>
          <p:cNvPr id="4" name="Veri Yer Tutucusu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9AFE8FB1-0A7A-443E-AAF7-31D4FA1AA312}" type="datetimeFigureOut">
              <a:rPr lang="tr-TR" smtClean="0"/>
              <a:pPr/>
              <a:t>12.04.2017</a:t>
            </a:fld>
            <a:endParaRPr lang="tr-TR" dirty="0"/>
          </a:p>
        </p:txBody>
      </p:sp>
      <p:sp>
        <p:nvSpPr>
          <p:cNvPr id="5" name="Altbilgi Yer Tutucusu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tr-TR" dirty="0"/>
          </a:p>
        </p:txBody>
      </p:sp>
      <p:sp>
        <p:nvSpPr>
          <p:cNvPr id="6" name="Slayt Numarası Yer Tutucusu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tx1">
                    <a:tint val="75000"/>
                  </a:schemeClr>
                </a:solidFill>
              </a:defRPr>
            </a:lvl1pPr>
          </a:lstStyle>
          <a:p>
            <a:fld id="{25BA54BD-C84D-46CE-8B72-31BFB26ABA43}" type="slidenum">
              <a:rPr lang="tr-TR" smtClean="0"/>
              <a:pPr/>
              <a:t>‹#›</a:t>
            </a:fld>
            <a:endParaRPr lang="tr-TR" dirty="0"/>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4" r:id="rId13"/>
    <p:sldLayoutId id="2147483675" r:id="rId14"/>
    <p:sldLayoutId id="2147483676" r:id="rId15"/>
    <p:sldLayoutId id="214748367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80000"/>
        <a:buFont typeface="Wingdings" pitchFamily="2" charset="2"/>
        <a:buChar char="Â§"/>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â€“"/>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80000"/>
        <a:buFont typeface="Wingdings" pitchFamily="2" charset="2"/>
        <a:buChar char="Â§"/>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â€“"/>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80000"/>
        <a:buFont typeface="Wingdings" pitchFamily="2" charset="2"/>
        <a:buChar char="Â§"/>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â€“"/>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80000"/>
        <a:buFont typeface="Wingdings" pitchFamily="2" charset="2"/>
        <a:buChar char="Â§"/>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â€“"/>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80000"/>
        <a:buFont typeface="Wingdings" pitchFamily="2" charset="2"/>
        <a:buChar char="Â§"/>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iki.bgasecurity.com/Paket/Protokol_Analizi_Ama&#231;l&#305;_Wireshark_Kullan&#305;m&#305;"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ctrTitle"/>
          </p:nvPr>
        </p:nvSpPr>
        <p:spPr/>
        <p:txBody>
          <a:bodyPr/>
          <a:lstStyle/>
          <a:p>
            <a:pPr algn="l" defTabSz="914400">
              <a:lnSpc>
                <a:spcPct val="90000"/>
              </a:lnSpc>
              <a:spcBef>
                <a:spcPts val="0"/>
              </a:spcBef>
              <a:buNone/>
            </a:pPr>
            <a:r>
              <a:rPr lang="tr-TR" dirty="0">
                <a:latin typeface="Consolas"/>
              </a:rPr>
              <a:t>Bilgi Toplama</a:t>
            </a:r>
            <a:endParaRPr lang="tr-TR" sz="5400" b="0" i="0" dirty="0">
              <a:solidFill>
                <a:schemeClr val="tx1"/>
              </a:solidFill>
              <a:latin typeface="Consolas"/>
              <a:ea typeface="+mj-ea"/>
              <a:cs typeface="+mj-cs"/>
            </a:endParaRPr>
          </a:p>
        </p:txBody>
      </p:sp>
      <p:sp>
        <p:nvSpPr>
          <p:cNvPr id="3" name="Alt Başlık 2"/>
          <p:cNvSpPr>
            <a:spLocks noGrp="1"/>
          </p:cNvSpPr>
          <p:nvPr>
            <p:ph type="subTitle" idx="1"/>
          </p:nvPr>
        </p:nvSpPr>
        <p:spPr>
          <a:xfrm>
            <a:off x="1522413" y="5105400"/>
            <a:ext cx="10044607" cy="1066800"/>
          </a:xfrm>
        </p:spPr>
        <p:txBody>
          <a:bodyPr/>
          <a:lstStyle/>
          <a:p>
            <a:pPr marL="0" indent="0" algn="l">
              <a:spcBef>
                <a:spcPts val="0"/>
              </a:spcBef>
              <a:buNone/>
            </a:pPr>
            <a:r>
              <a:rPr lang="tr-TR" dirty="0"/>
              <a:t>Necmettin ÇARKACI – Ahmet Alperen BULUT</a:t>
            </a:r>
            <a:endParaRPr lang="tr-TR" b="0" i="0" dirty="0">
              <a:solidFill>
                <a:schemeClr val="tx1">
                  <a:tint val="75000"/>
                </a:schemeClr>
              </a:solidFill>
            </a:endParaRP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Traceroute</a:t>
            </a:r>
            <a:r>
              <a:rPr lang="tr-TR" dirty="0"/>
              <a:t> </a:t>
            </a:r>
          </a:p>
        </p:txBody>
      </p:sp>
      <p:sp>
        <p:nvSpPr>
          <p:cNvPr id="3" name="İçerik Yer Tutucusu 2"/>
          <p:cNvSpPr>
            <a:spLocks noGrp="1"/>
          </p:cNvSpPr>
          <p:nvPr>
            <p:ph idx="1"/>
          </p:nvPr>
        </p:nvSpPr>
        <p:spPr/>
        <p:txBody>
          <a:bodyPr/>
          <a:lstStyle/>
          <a:p>
            <a:r>
              <a:rPr lang="tr-TR" dirty="0" err="1"/>
              <a:t>Traceroute</a:t>
            </a:r>
            <a:r>
              <a:rPr lang="tr-TR" dirty="0"/>
              <a:t> bir paketin istediği adrese gidene kadar hangi </a:t>
            </a:r>
            <a:r>
              <a:rPr lang="tr-TR" dirty="0" err="1"/>
              <a:t>hostlar</a:t>
            </a:r>
            <a:r>
              <a:rPr lang="tr-TR" dirty="0"/>
              <a:t> ve yönlendirmelerden geçtiğini gösteren programdır.</a:t>
            </a:r>
          </a:p>
        </p:txBody>
      </p:sp>
    </p:spTree>
    <p:extLst>
      <p:ext uri="{BB962C8B-B14F-4D97-AF65-F5344CB8AC3E}">
        <p14:creationId xmlns:p14="http://schemas.microsoft.com/office/powerpoint/2010/main" val="313044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Dig</a:t>
            </a:r>
            <a:r>
              <a:rPr lang="tr-TR" dirty="0"/>
              <a:t> </a:t>
            </a:r>
          </a:p>
        </p:txBody>
      </p:sp>
      <p:sp>
        <p:nvSpPr>
          <p:cNvPr id="3" name="İçerik Yer Tutucusu 2"/>
          <p:cNvSpPr>
            <a:spLocks noGrp="1"/>
          </p:cNvSpPr>
          <p:nvPr>
            <p:ph idx="1"/>
          </p:nvPr>
        </p:nvSpPr>
        <p:spPr/>
        <p:txBody>
          <a:bodyPr/>
          <a:lstStyle/>
          <a:p>
            <a:r>
              <a:rPr lang="tr-TR" dirty="0"/>
              <a:t>Detaylı DNS sorgulaması yapan gelişmiş bir araçtır.</a:t>
            </a:r>
          </a:p>
        </p:txBody>
      </p:sp>
    </p:spTree>
    <p:extLst>
      <p:ext uri="{BB962C8B-B14F-4D97-AF65-F5344CB8AC3E}">
        <p14:creationId xmlns:p14="http://schemas.microsoft.com/office/powerpoint/2010/main" val="98254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err="1"/>
              <a:t>Dirbuster</a:t>
            </a:r>
            <a:r>
              <a:rPr lang="tr-TR" dirty="0"/>
              <a:t> </a:t>
            </a:r>
          </a:p>
        </p:txBody>
      </p:sp>
      <p:sp>
        <p:nvSpPr>
          <p:cNvPr id="3" name="İçerik Yer Tutucusu 2"/>
          <p:cNvSpPr>
            <a:spLocks noGrp="1"/>
          </p:cNvSpPr>
          <p:nvPr>
            <p:ph idx="1"/>
          </p:nvPr>
        </p:nvSpPr>
        <p:spPr/>
        <p:txBody>
          <a:bodyPr>
            <a:normAutofit/>
          </a:bodyPr>
          <a:lstStyle/>
          <a:p>
            <a:r>
              <a:rPr lang="tr-TR" sz="3200" dirty="0" err="1"/>
              <a:t>dirbuster</a:t>
            </a:r>
            <a:r>
              <a:rPr lang="tr-TR" sz="3200" dirty="0"/>
              <a:t> hedef bir </a:t>
            </a:r>
            <a:r>
              <a:rPr lang="tr-TR" sz="3200" dirty="0" err="1"/>
              <a:t>websitenin</a:t>
            </a:r>
            <a:r>
              <a:rPr lang="tr-TR" sz="3200" dirty="0"/>
              <a:t> alt dizinlerini bulmak için kullanılan gelişmiş güzel bir </a:t>
            </a:r>
            <a:r>
              <a:rPr lang="tr-TR" sz="3200" dirty="0" err="1"/>
              <a:t>araçtır.Kalide</a:t>
            </a:r>
            <a:r>
              <a:rPr lang="tr-TR" sz="3200" dirty="0"/>
              <a:t> kurulu olarak gelmekte terminale </a:t>
            </a:r>
            <a:r>
              <a:rPr lang="tr-TR" sz="3200" dirty="0" err="1"/>
              <a:t>dirbuster</a:t>
            </a:r>
            <a:r>
              <a:rPr lang="tr-TR" sz="3200" dirty="0"/>
              <a:t> yazdığımız programın GUI si bulunmakta ve o açılmakta. Bir </a:t>
            </a:r>
            <a:r>
              <a:rPr lang="tr-TR" sz="3200" dirty="0" err="1"/>
              <a:t>wordlist</a:t>
            </a:r>
            <a:r>
              <a:rPr lang="tr-TR" sz="3200" dirty="0"/>
              <a:t>  belirterek aradığınız dizinlere ve daha fazlasına ulaşabilirsiniz.</a:t>
            </a:r>
          </a:p>
        </p:txBody>
      </p:sp>
    </p:spTree>
    <p:extLst>
      <p:ext uri="{BB962C8B-B14F-4D97-AF65-F5344CB8AC3E}">
        <p14:creationId xmlns:p14="http://schemas.microsoft.com/office/powerpoint/2010/main" val="23913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9996" y="692696"/>
            <a:ext cx="7360016" cy="5213945"/>
          </a:xfrm>
        </p:spPr>
      </p:pic>
    </p:spTree>
    <p:extLst>
      <p:ext uri="{BB962C8B-B14F-4D97-AF65-F5344CB8AC3E}">
        <p14:creationId xmlns:p14="http://schemas.microsoft.com/office/powerpoint/2010/main" val="225348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5980" y="548680"/>
            <a:ext cx="7561903" cy="5897562"/>
          </a:xfrm>
        </p:spPr>
      </p:pic>
    </p:spTree>
    <p:extLst>
      <p:ext uri="{BB962C8B-B14F-4D97-AF65-F5344CB8AC3E}">
        <p14:creationId xmlns:p14="http://schemas.microsoft.com/office/powerpoint/2010/main" val="342325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7752" y="1295400"/>
            <a:ext cx="10941385" cy="4464900"/>
          </a:xfrm>
        </p:spPr>
      </p:pic>
    </p:spTree>
    <p:extLst>
      <p:ext uri="{BB962C8B-B14F-4D97-AF65-F5344CB8AC3E}">
        <p14:creationId xmlns:p14="http://schemas.microsoft.com/office/powerpoint/2010/main" val="135216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3583" y="620688"/>
            <a:ext cx="8882419" cy="5551512"/>
          </a:xfrm>
        </p:spPr>
      </p:pic>
    </p:spTree>
    <p:extLst>
      <p:ext uri="{BB962C8B-B14F-4D97-AF65-F5344CB8AC3E}">
        <p14:creationId xmlns:p14="http://schemas.microsoft.com/office/powerpoint/2010/main" val="414833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endParaRPr lang="tr-TR" dirty="0"/>
          </a:p>
        </p:txBody>
      </p:sp>
      <p:sp>
        <p:nvSpPr>
          <p:cNvPr id="3" name="İçerik Yer Tutucusu 2"/>
          <p:cNvSpPr>
            <a:spLocks noGrp="1"/>
          </p:cNvSpPr>
          <p:nvPr>
            <p:ph idx="1"/>
          </p:nvPr>
        </p:nvSpPr>
        <p:spPr>
          <a:xfrm>
            <a:off x="1522412" y="1556792"/>
            <a:ext cx="9144000" cy="4752528"/>
          </a:xfrm>
        </p:spPr>
        <p:txBody>
          <a:bodyPr>
            <a:noAutofit/>
          </a:bodyPr>
          <a:lstStyle/>
          <a:p>
            <a:r>
              <a:rPr lang="tr-TR" sz="2800" dirty="0" err="1"/>
              <a:t>Nmap</a:t>
            </a:r>
            <a:r>
              <a:rPr lang="tr-TR" sz="2800" dirty="0"/>
              <a:t>, bilgisayar ağları uzmanı Gordon Lyon (</a:t>
            </a:r>
            <a:r>
              <a:rPr lang="tr-TR" sz="2800" dirty="0" err="1"/>
              <a:t>Fyodor</a:t>
            </a:r>
            <a:r>
              <a:rPr lang="tr-TR" sz="2800" dirty="0"/>
              <a:t>) tarafından C/C++ ve </a:t>
            </a:r>
            <a:r>
              <a:rPr lang="tr-TR" sz="2800" dirty="0" err="1"/>
              <a:t>Python</a:t>
            </a:r>
            <a:r>
              <a:rPr lang="tr-TR" sz="2800" dirty="0"/>
              <a:t> programlama dilleri kullanılarak geliştirilmiş bir güvenlik tarayıcısıdır. Taranan ağın haritasını çıkarabilir ve ağ makinalarında çalışan servislerin durumlarını, işletim sistemlerini, portların durumlarını gözlemleyebilir. </a:t>
            </a:r>
          </a:p>
          <a:p>
            <a:r>
              <a:rPr lang="tr-TR" sz="2800" dirty="0"/>
              <a:t>Hatta NSE (</a:t>
            </a:r>
            <a:r>
              <a:rPr lang="tr-TR" sz="2800" dirty="0" err="1"/>
              <a:t>Nmap</a:t>
            </a:r>
            <a:r>
              <a:rPr lang="tr-TR" sz="2800" dirty="0"/>
              <a:t> Scripting Engine)  </a:t>
            </a:r>
            <a:r>
              <a:rPr lang="tr-TR" sz="2800" dirty="0" err="1"/>
              <a:t>ler</a:t>
            </a:r>
            <a:r>
              <a:rPr lang="tr-TR" sz="2800" dirty="0"/>
              <a:t> kullanarak bazı açıklıklar tespit </a:t>
            </a:r>
            <a:r>
              <a:rPr lang="tr-TR" sz="2800" dirty="0" err="1"/>
              <a:t>edilebilir,brute</a:t>
            </a:r>
            <a:r>
              <a:rPr lang="tr-TR" sz="2800" dirty="0"/>
              <a:t> </a:t>
            </a:r>
            <a:r>
              <a:rPr lang="tr-TR" sz="2800" dirty="0" err="1"/>
              <a:t>force</a:t>
            </a:r>
            <a:r>
              <a:rPr lang="tr-TR" sz="2800" dirty="0"/>
              <a:t> saldırıları gerçekleştirilebilir. </a:t>
            </a:r>
          </a:p>
        </p:txBody>
      </p:sp>
    </p:spTree>
    <p:extLst>
      <p:ext uri="{BB962C8B-B14F-4D97-AF65-F5344CB8AC3E}">
        <p14:creationId xmlns:p14="http://schemas.microsoft.com/office/powerpoint/2010/main" val="284505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normAutofit/>
          </a:bodyPr>
          <a:lstStyle/>
          <a:p>
            <a:r>
              <a:rPr lang="tr-TR" sz="2800" dirty="0" err="1"/>
              <a:t>Nmap</a:t>
            </a:r>
            <a:r>
              <a:rPr lang="tr-TR" sz="2800" dirty="0"/>
              <a:t> kullanarak ağa bağlı herhangi bir bilgisayarın işletim sistemi, çalışan fiziksel aygıt tipleri, çalışma süresi, yazılımların hangi servisleri kullandığı, yazılımların sürüm numaraları, bilgisayarın </a:t>
            </a:r>
            <a:r>
              <a:rPr lang="tr-TR" sz="2800" dirty="0" err="1"/>
              <a:t>ateşduvarına</a:t>
            </a:r>
            <a:r>
              <a:rPr lang="tr-TR" sz="2800" dirty="0"/>
              <a:t> sahip olup olmadığı, ağ kartının üreticisinin adı gibi bilgiler öğrenilebilmektedir.  GUI şeklinde olanı </a:t>
            </a:r>
            <a:r>
              <a:rPr lang="tr-TR" sz="2800" dirty="0" err="1"/>
              <a:t>Zenmap</a:t>
            </a:r>
            <a:endParaRPr lang="tr-TR" sz="2800" dirty="0"/>
          </a:p>
        </p:txBody>
      </p:sp>
    </p:spTree>
    <p:extLst>
      <p:ext uri="{BB962C8B-B14F-4D97-AF65-F5344CB8AC3E}">
        <p14:creationId xmlns:p14="http://schemas.microsoft.com/office/powerpoint/2010/main" val="284072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Kullanım alanları</a:t>
            </a:r>
          </a:p>
        </p:txBody>
      </p:sp>
      <p:sp>
        <p:nvSpPr>
          <p:cNvPr id="3" name="İçerik Yer Tutucusu 2"/>
          <p:cNvSpPr>
            <a:spLocks noGrp="1"/>
          </p:cNvSpPr>
          <p:nvPr>
            <p:ph idx="1"/>
          </p:nvPr>
        </p:nvSpPr>
        <p:spPr/>
        <p:txBody>
          <a:bodyPr>
            <a:normAutofit/>
          </a:bodyPr>
          <a:lstStyle/>
          <a:p>
            <a:r>
              <a:rPr lang="tr-TR" sz="2800" dirty="0"/>
              <a:t> </a:t>
            </a:r>
            <a:r>
              <a:rPr lang="tr-TR" sz="2800" dirty="0" err="1"/>
              <a:t>Nmap</a:t>
            </a:r>
            <a:r>
              <a:rPr lang="tr-TR" sz="2800" dirty="0"/>
              <a:t> kullanım alanları . </a:t>
            </a:r>
          </a:p>
          <a:p>
            <a:r>
              <a:rPr lang="tr-TR" sz="2800" dirty="0"/>
              <a:t>Herhangi bir ağ hazırlanırken gerekli ayarların test edilmesinde. </a:t>
            </a:r>
          </a:p>
          <a:p>
            <a:r>
              <a:rPr lang="tr-TR" sz="2800" dirty="0"/>
              <a:t>Ağ envanteri tutulması, haritalaması, bakımında ve yönetiminde. </a:t>
            </a:r>
          </a:p>
          <a:p>
            <a:r>
              <a:rPr lang="tr-TR" sz="2800" dirty="0"/>
              <a:t> Bilinmeyen yeni sunucuları tanımlayarak, güvenlik denetimlerinin yapılması. </a:t>
            </a:r>
          </a:p>
        </p:txBody>
      </p:sp>
    </p:spTree>
    <p:extLst>
      <p:ext uri="{BB962C8B-B14F-4D97-AF65-F5344CB8AC3E}">
        <p14:creationId xmlns:p14="http://schemas.microsoft.com/office/powerpoint/2010/main" val="371724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Biz kimiz</a:t>
            </a:r>
          </a:p>
        </p:txBody>
      </p:sp>
      <p:sp>
        <p:nvSpPr>
          <p:cNvPr id="3" name="İçerik Yer Tutucusu 2"/>
          <p:cNvSpPr>
            <a:spLocks noGrp="1"/>
          </p:cNvSpPr>
          <p:nvPr>
            <p:ph idx="1"/>
          </p:nvPr>
        </p:nvSpPr>
        <p:spPr/>
        <p:txBody>
          <a:bodyPr/>
          <a:lstStyle/>
          <a:p>
            <a:endParaRPr lang="tr-TR"/>
          </a:p>
        </p:txBody>
      </p:sp>
    </p:spTree>
    <p:extLst>
      <p:ext uri="{BB962C8B-B14F-4D97-AF65-F5344CB8AC3E}">
        <p14:creationId xmlns:p14="http://schemas.microsoft.com/office/powerpoint/2010/main" val="51665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Örnek</a:t>
            </a:r>
          </a:p>
        </p:txBody>
      </p:sp>
      <p:sp>
        <p:nvSpPr>
          <p:cNvPr id="3" name="İçerik Yer Tutucusu 2"/>
          <p:cNvSpPr>
            <a:spLocks noGrp="1"/>
          </p:cNvSpPr>
          <p:nvPr>
            <p:ph idx="1"/>
          </p:nvPr>
        </p:nvSpPr>
        <p:spPr/>
        <p:txBody>
          <a:bodyPr/>
          <a:lstStyle/>
          <a:p>
            <a:r>
              <a:rPr lang="tr-TR" dirty="0"/>
              <a:t>#</a:t>
            </a:r>
            <a:r>
              <a:rPr lang="tr-TR" dirty="0" err="1"/>
              <a:t>nmap</a:t>
            </a:r>
            <a:r>
              <a:rPr lang="tr-TR" dirty="0"/>
              <a:t> -A -T4 192.168.1.2 </a:t>
            </a:r>
          </a:p>
          <a:p>
            <a:r>
              <a:rPr lang="tr-TR" dirty="0"/>
              <a:t>-A, OS ve versiyon bulma, </a:t>
            </a:r>
            <a:r>
              <a:rPr lang="tr-TR" dirty="0" err="1"/>
              <a:t>script</a:t>
            </a:r>
            <a:r>
              <a:rPr lang="tr-TR" dirty="0"/>
              <a:t> taraması ve </a:t>
            </a:r>
            <a:r>
              <a:rPr lang="tr-TR" dirty="0" err="1"/>
              <a:t>traceroute</a:t>
            </a:r>
            <a:r>
              <a:rPr lang="tr-TR" dirty="0"/>
              <a:t> özelliğini çalıştırır. </a:t>
            </a:r>
          </a:p>
          <a:p>
            <a:r>
              <a:rPr lang="tr-TR" dirty="0"/>
              <a:t> -T4, daha hızlı bir şekilde tarama yapar ( T0 - T5 arası seçim yapılabilir ). </a:t>
            </a:r>
          </a:p>
        </p:txBody>
      </p:sp>
    </p:spTree>
    <p:extLst>
      <p:ext uri="{BB962C8B-B14F-4D97-AF65-F5344CB8AC3E}">
        <p14:creationId xmlns:p14="http://schemas.microsoft.com/office/powerpoint/2010/main" val="29435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Hedef Belirtme Özelliği </a:t>
            </a:r>
          </a:p>
        </p:txBody>
      </p:sp>
      <p:sp>
        <p:nvSpPr>
          <p:cNvPr id="3" name="İçerik Yer Tutucusu 2"/>
          <p:cNvSpPr>
            <a:spLocks noGrp="1"/>
          </p:cNvSpPr>
          <p:nvPr>
            <p:ph idx="1"/>
          </p:nvPr>
        </p:nvSpPr>
        <p:spPr/>
        <p:txBody>
          <a:bodyPr>
            <a:normAutofit fontScale="92500" lnSpcReduction="20000"/>
          </a:bodyPr>
          <a:lstStyle/>
          <a:p>
            <a:r>
              <a:rPr lang="tr-TR" dirty="0" err="1"/>
              <a:t>Nmap</a:t>
            </a:r>
            <a:r>
              <a:rPr lang="tr-TR" dirty="0"/>
              <a:t> taramalarında hedef belirlemek için birçok farklı özellik kullanılabilir. Hedef belirtilirken, DNS ismi, IP, </a:t>
            </a:r>
            <a:r>
              <a:rPr lang="tr-TR" dirty="0" err="1"/>
              <a:t>Subnet</a:t>
            </a:r>
            <a:r>
              <a:rPr lang="tr-TR" dirty="0"/>
              <a:t> gibi seçenekler kullanılabileceği gibi farklı özelliklerde kullanılabilir. </a:t>
            </a:r>
          </a:p>
          <a:p>
            <a:r>
              <a:rPr lang="tr-TR" dirty="0"/>
              <a:t>Hedef belirtme özellikleri . </a:t>
            </a:r>
          </a:p>
          <a:p>
            <a:r>
              <a:rPr lang="tr-TR" dirty="0"/>
              <a:t> -</a:t>
            </a:r>
            <a:r>
              <a:rPr lang="tr-TR" dirty="0" err="1"/>
              <a:t>iL</a:t>
            </a:r>
            <a:r>
              <a:rPr lang="tr-TR" dirty="0"/>
              <a:t> &lt;</a:t>
            </a:r>
            <a:r>
              <a:rPr lang="tr-TR" dirty="0" err="1"/>
              <a:t>dosya_ismi</a:t>
            </a:r>
            <a:r>
              <a:rPr lang="tr-TR" dirty="0"/>
              <a:t>&gt; . </a:t>
            </a:r>
            <a:r>
              <a:rPr lang="tr-TR" dirty="0" err="1"/>
              <a:t>Hostların</a:t>
            </a:r>
            <a:r>
              <a:rPr lang="tr-TR" dirty="0"/>
              <a:t> veya networklerin belirtildiği dosyadan bilgileri alarak tarama yapar. </a:t>
            </a:r>
          </a:p>
          <a:p>
            <a:r>
              <a:rPr lang="tr-TR" dirty="0"/>
              <a:t>-</a:t>
            </a:r>
            <a:r>
              <a:rPr lang="tr-TR" dirty="0" err="1"/>
              <a:t>iR</a:t>
            </a:r>
            <a:r>
              <a:rPr lang="tr-TR" dirty="0"/>
              <a:t> &lt;</a:t>
            </a:r>
            <a:r>
              <a:rPr lang="tr-TR" dirty="0" err="1"/>
              <a:t>host</a:t>
            </a:r>
            <a:r>
              <a:rPr lang="tr-TR" dirty="0"/>
              <a:t> sayısı&gt;. Rastgele hedef seçer. Host sayısı ile kaç hedefin taranılması istenildiği belirtilir. </a:t>
            </a:r>
          </a:p>
          <a:p>
            <a:r>
              <a:rPr lang="tr-TR" dirty="0"/>
              <a:t>- -</a:t>
            </a:r>
            <a:r>
              <a:rPr lang="tr-TR" dirty="0" err="1"/>
              <a:t>exclude</a:t>
            </a:r>
            <a:r>
              <a:rPr lang="tr-TR" dirty="0"/>
              <a:t> &lt;host1[,host2][,host3],...&gt; . Taranılması istenilmeyen </a:t>
            </a:r>
            <a:r>
              <a:rPr lang="tr-TR" dirty="0" err="1"/>
              <a:t>hostların</a:t>
            </a:r>
            <a:r>
              <a:rPr lang="tr-TR" dirty="0"/>
              <a:t> veya networklerin belirtilmesi için kullanılır. </a:t>
            </a:r>
          </a:p>
          <a:p>
            <a:r>
              <a:rPr lang="tr-TR" dirty="0"/>
              <a:t>- -</a:t>
            </a:r>
            <a:r>
              <a:rPr lang="tr-TR" dirty="0" err="1"/>
              <a:t>excludefile</a:t>
            </a:r>
            <a:r>
              <a:rPr lang="tr-TR" dirty="0"/>
              <a:t> &lt;</a:t>
            </a:r>
            <a:r>
              <a:rPr lang="tr-TR" dirty="0" err="1"/>
              <a:t>exclude_file</a:t>
            </a:r>
            <a:r>
              <a:rPr lang="tr-TR" dirty="0"/>
              <a:t>&gt; . Taranılması istenilmeyen </a:t>
            </a:r>
            <a:r>
              <a:rPr lang="tr-TR" dirty="0" err="1"/>
              <a:t>hostların</a:t>
            </a:r>
            <a:r>
              <a:rPr lang="tr-TR" dirty="0"/>
              <a:t> veya networklerin bir dosya içerisinden alınarak hedefler belirtilir.</a:t>
            </a:r>
          </a:p>
        </p:txBody>
      </p:sp>
    </p:spTree>
    <p:extLst>
      <p:ext uri="{BB962C8B-B14F-4D97-AF65-F5344CB8AC3E}">
        <p14:creationId xmlns:p14="http://schemas.microsoft.com/office/powerpoint/2010/main" val="37617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Hedef belirtme seçenekleri . </a:t>
            </a:r>
          </a:p>
        </p:txBody>
      </p:sp>
      <p:sp>
        <p:nvSpPr>
          <p:cNvPr id="3" name="İçerik Yer Tutucusu 2"/>
          <p:cNvSpPr>
            <a:spLocks noGrp="1"/>
          </p:cNvSpPr>
          <p:nvPr>
            <p:ph idx="1"/>
          </p:nvPr>
        </p:nvSpPr>
        <p:spPr/>
        <p:txBody>
          <a:bodyPr>
            <a:normAutofit/>
          </a:bodyPr>
          <a:lstStyle/>
          <a:p>
            <a:r>
              <a:rPr lang="tr-TR" dirty="0"/>
              <a:t>192.168.1.10 </a:t>
            </a:r>
          </a:p>
          <a:p>
            <a:r>
              <a:rPr lang="tr-TR" dirty="0"/>
              <a:t> 192.168.1.10/24 .192.168.1.0 – 192.168.1.255 aralığında bulunan </a:t>
            </a:r>
            <a:r>
              <a:rPr lang="tr-TR" dirty="0" err="1"/>
              <a:t>subneti</a:t>
            </a:r>
            <a:r>
              <a:rPr lang="tr-TR" dirty="0"/>
              <a:t> tarar. </a:t>
            </a:r>
          </a:p>
          <a:p>
            <a:r>
              <a:rPr lang="tr-TR" dirty="0"/>
              <a:t>192.168.1-2.* . 192.168.1.0 – 192.168.2.255 aralığındaki </a:t>
            </a:r>
            <a:r>
              <a:rPr lang="tr-TR" dirty="0" err="1"/>
              <a:t>herşeyi</a:t>
            </a:r>
            <a:r>
              <a:rPr lang="tr-TR" dirty="0"/>
              <a:t> tarar. </a:t>
            </a:r>
          </a:p>
          <a:p>
            <a:r>
              <a:rPr lang="tr-TR" dirty="0"/>
              <a:t> 192.168.1,2.0-255 . 192.168.1.0 – 192.168.2.255 aralığındaki </a:t>
            </a:r>
            <a:r>
              <a:rPr lang="tr-TR" dirty="0" err="1"/>
              <a:t>herşeyi</a:t>
            </a:r>
            <a:r>
              <a:rPr lang="tr-TR" dirty="0"/>
              <a:t> tarar. </a:t>
            </a:r>
          </a:p>
          <a:p>
            <a:r>
              <a:rPr lang="tr-TR" dirty="0"/>
              <a:t>*.*.1.5  .  1.0.1.5 – 255.255.1.5 aralığındaki </a:t>
            </a:r>
            <a:r>
              <a:rPr lang="tr-TR" dirty="0" err="1"/>
              <a:t>herşeyi</a:t>
            </a:r>
            <a:r>
              <a:rPr lang="tr-TR" dirty="0"/>
              <a:t> tarar. </a:t>
            </a:r>
          </a:p>
        </p:txBody>
      </p:sp>
    </p:spTree>
    <p:extLst>
      <p:ext uri="{BB962C8B-B14F-4D97-AF65-F5344CB8AC3E}">
        <p14:creationId xmlns:p14="http://schemas.microsoft.com/office/powerpoint/2010/main" val="263735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a:t> </a:t>
            </a:r>
            <a:r>
              <a:rPr lang="tr-TR" dirty="0" err="1"/>
              <a:t>nmap</a:t>
            </a:r>
            <a:r>
              <a:rPr lang="tr-TR" dirty="0"/>
              <a:t> –</a:t>
            </a:r>
            <a:r>
              <a:rPr lang="tr-TR" dirty="0" err="1"/>
              <a:t>sV</a:t>
            </a:r>
            <a:r>
              <a:rPr lang="tr-TR" dirty="0"/>
              <a:t> –</a:t>
            </a:r>
            <a:r>
              <a:rPr lang="tr-TR" dirty="0" err="1"/>
              <a:t>iL</a:t>
            </a:r>
            <a:r>
              <a:rPr lang="tr-TR" dirty="0"/>
              <a:t> hosts.txt . Taranılacak olan </a:t>
            </a:r>
            <a:r>
              <a:rPr lang="tr-TR" dirty="0" err="1"/>
              <a:t>hostları</a:t>
            </a:r>
            <a:r>
              <a:rPr lang="tr-TR" dirty="0"/>
              <a:t>, hosts.txt dosyasından alır  </a:t>
            </a:r>
          </a:p>
          <a:p>
            <a:r>
              <a:rPr lang="tr-TR" dirty="0"/>
              <a:t> </a:t>
            </a:r>
            <a:r>
              <a:rPr lang="tr-TR" dirty="0" err="1"/>
              <a:t>nmap</a:t>
            </a:r>
            <a:r>
              <a:rPr lang="tr-TR" dirty="0"/>
              <a:t> –p 443 –</a:t>
            </a:r>
            <a:r>
              <a:rPr lang="tr-TR" dirty="0" err="1"/>
              <a:t>iR</a:t>
            </a:r>
            <a:r>
              <a:rPr lang="tr-TR" dirty="0"/>
              <a:t> 10 .  HTTPS servisini kullanan rastgele 10 tane </a:t>
            </a:r>
            <a:r>
              <a:rPr lang="tr-TR" dirty="0" err="1"/>
              <a:t>hostu</a:t>
            </a:r>
            <a:r>
              <a:rPr lang="tr-TR" dirty="0"/>
              <a:t> bulmak için kullanılır. </a:t>
            </a:r>
          </a:p>
          <a:p>
            <a:r>
              <a:rPr lang="tr-TR" dirty="0"/>
              <a:t> </a:t>
            </a:r>
            <a:r>
              <a:rPr lang="tr-TR" dirty="0" err="1"/>
              <a:t>nmap</a:t>
            </a:r>
            <a:r>
              <a:rPr lang="tr-TR" dirty="0"/>
              <a:t> –</a:t>
            </a:r>
            <a:r>
              <a:rPr lang="tr-TR" dirty="0" err="1"/>
              <a:t>sP</a:t>
            </a:r>
            <a:r>
              <a:rPr lang="tr-TR" dirty="0"/>
              <a:t> - - </a:t>
            </a:r>
            <a:r>
              <a:rPr lang="tr-TR" dirty="0" err="1"/>
              <a:t>exclude</a:t>
            </a:r>
            <a:r>
              <a:rPr lang="tr-TR" dirty="0"/>
              <a:t> </a:t>
            </a:r>
            <a:r>
              <a:rPr lang="tr-TR" dirty="0" err="1"/>
              <a:t>web.xyz.com,dns.xyz.com,mail.xyz.com</a:t>
            </a:r>
            <a:r>
              <a:rPr lang="tr-TR" dirty="0"/>
              <a:t> 192.168.1.0/24 . 192.168.1.0 192.168.1.255 </a:t>
            </a:r>
            <a:r>
              <a:rPr lang="tr-TR" dirty="0" err="1"/>
              <a:t>subnetinde</a:t>
            </a:r>
            <a:r>
              <a:rPr lang="tr-TR" dirty="0"/>
              <a:t> belirtilen adresler dışındaki </a:t>
            </a:r>
            <a:r>
              <a:rPr lang="tr-TR" dirty="0" err="1"/>
              <a:t>herşeyi</a:t>
            </a:r>
            <a:r>
              <a:rPr lang="tr-TR" dirty="0"/>
              <a:t> tarar.  </a:t>
            </a:r>
          </a:p>
          <a:p>
            <a:r>
              <a:rPr lang="tr-TR" dirty="0"/>
              <a:t> </a:t>
            </a:r>
            <a:r>
              <a:rPr lang="tr-TR" dirty="0" err="1"/>
              <a:t>nmap</a:t>
            </a:r>
            <a:r>
              <a:rPr lang="tr-TR" dirty="0"/>
              <a:t> - -</a:t>
            </a:r>
            <a:r>
              <a:rPr lang="tr-TR" dirty="0" err="1"/>
              <a:t>excludeﬁle</a:t>
            </a:r>
            <a:r>
              <a:rPr lang="tr-TR" dirty="0"/>
              <a:t> riskli.txt 192.168.0.0/16 .  192.168.0.0 – 192.168.255.255 </a:t>
            </a:r>
            <a:r>
              <a:rPr lang="tr-TR" dirty="0" err="1"/>
              <a:t>subnetinde</a:t>
            </a:r>
            <a:r>
              <a:rPr lang="tr-TR" dirty="0"/>
              <a:t> belirtilen dosyadaki adresler dışındaki </a:t>
            </a:r>
            <a:r>
              <a:rPr lang="tr-TR" dirty="0" err="1"/>
              <a:t>herşeyi</a:t>
            </a:r>
            <a:r>
              <a:rPr lang="tr-TR" dirty="0"/>
              <a:t> tarar. </a:t>
            </a:r>
          </a:p>
          <a:p>
            <a:endParaRPr lang="tr-TR" dirty="0"/>
          </a:p>
        </p:txBody>
      </p:sp>
    </p:spTree>
    <p:extLst>
      <p:ext uri="{BB962C8B-B14F-4D97-AF65-F5344CB8AC3E}">
        <p14:creationId xmlns:p14="http://schemas.microsoft.com/office/powerpoint/2010/main" val="169070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Sunucuları/İstemcileri Keşfetme </a:t>
            </a:r>
          </a:p>
        </p:txBody>
      </p:sp>
      <p:sp>
        <p:nvSpPr>
          <p:cNvPr id="3" name="İçerik Yer Tutucusu 2"/>
          <p:cNvSpPr>
            <a:spLocks noGrp="1"/>
          </p:cNvSpPr>
          <p:nvPr>
            <p:ph idx="1"/>
          </p:nvPr>
        </p:nvSpPr>
        <p:spPr/>
        <p:txBody>
          <a:bodyPr>
            <a:normAutofit fontScale="92500" lnSpcReduction="10000"/>
          </a:bodyPr>
          <a:lstStyle/>
          <a:p>
            <a:r>
              <a:rPr lang="tr-TR" dirty="0"/>
              <a:t>Organizasyon içerisindeki </a:t>
            </a:r>
            <a:r>
              <a:rPr lang="tr-TR" dirty="0" err="1"/>
              <a:t>hostları</a:t>
            </a:r>
            <a:r>
              <a:rPr lang="tr-TR" dirty="0"/>
              <a:t> bulmak için çok önemli bir yöntemdir. Keşfetme işlemi için birçok seçenek kullanılabilir. En basit yolu bir </a:t>
            </a:r>
            <a:r>
              <a:rPr lang="tr-TR" dirty="0" err="1"/>
              <a:t>ping</a:t>
            </a:r>
            <a:r>
              <a:rPr lang="tr-TR" dirty="0"/>
              <a:t> </a:t>
            </a:r>
            <a:r>
              <a:rPr lang="tr-TR" dirty="0" err="1"/>
              <a:t>scan</a:t>
            </a:r>
            <a:r>
              <a:rPr lang="tr-TR" dirty="0"/>
              <a:t> gerçekleştirmektir </a:t>
            </a:r>
          </a:p>
          <a:p>
            <a:r>
              <a:rPr lang="tr-TR" dirty="0"/>
              <a:t>#</a:t>
            </a:r>
            <a:r>
              <a:rPr lang="tr-TR" dirty="0" err="1"/>
              <a:t>nmap</a:t>
            </a:r>
            <a:r>
              <a:rPr lang="tr-TR" dirty="0"/>
              <a:t> -</a:t>
            </a:r>
            <a:r>
              <a:rPr lang="tr-TR" dirty="0" err="1"/>
              <a:t>sP</a:t>
            </a:r>
            <a:r>
              <a:rPr lang="tr-TR" dirty="0"/>
              <a:t> 192.168.2.0/24 </a:t>
            </a:r>
          </a:p>
          <a:p>
            <a:r>
              <a:rPr lang="tr-TR" dirty="0" err="1"/>
              <a:t>Ping</a:t>
            </a:r>
            <a:r>
              <a:rPr lang="tr-TR" dirty="0"/>
              <a:t> </a:t>
            </a:r>
            <a:r>
              <a:rPr lang="tr-TR" dirty="0" err="1"/>
              <a:t>scan</a:t>
            </a:r>
            <a:r>
              <a:rPr lang="tr-TR" dirty="0"/>
              <a:t> belirtilen hedef veya hedeflerin 80. portuna ICMP </a:t>
            </a:r>
            <a:r>
              <a:rPr lang="tr-TR" dirty="0" err="1"/>
              <a:t>echo</a:t>
            </a:r>
            <a:r>
              <a:rPr lang="tr-TR" dirty="0"/>
              <a:t> </a:t>
            </a:r>
            <a:r>
              <a:rPr lang="tr-TR" dirty="0" err="1"/>
              <a:t>request</a:t>
            </a:r>
            <a:r>
              <a:rPr lang="tr-TR" dirty="0"/>
              <a:t> ve TCP ACK ( </a:t>
            </a:r>
            <a:r>
              <a:rPr lang="tr-TR" dirty="0" err="1"/>
              <a:t>root</a:t>
            </a:r>
            <a:r>
              <a:rPr lang="tr-TR" dirty="0"/>
              <a:t> veya Administrator değilse SYN ) paketleri gönderir. Hedef veya hedeflerden dönen tepkilere göre bilgiler çıkartılır. Hedef/hedefler </a:t>
            </a:r>
            <a:r>
              <a:rPr lang="tr-TR" dirty="0" err="1"/>
              <a:t>Nmap</a:t>
            </a:r>
            <a:r>
              <a:rPr lang="tr-TR" dirty="0"/>
              <a:t> ile aynı yerel ağda bulunuyorsa, </a:t>
            </a:r>
            <a:r>
              <a:rPr lang="tr-TR" dirty="0" err="1"/>
              <a:t>Nmap</a:t>
            </a:r>
            <a:r>
              <a:rPr lang="tr-TR" dirty="0"/>
              <a:t> hedef/hedeflerin MAC adreslerini ve ilgili üreticiye ait bilgileri (OUI ) sunar. Bunun sebebi, </a:t>
            </a:r>
            <a:r>
              <a:rPr lang="tr-TR" dirty="0" err="1"/>
              <a:t>Nmap</a:t>
            </a:r>
            <a:r>
              <a:rPr lang="tr-TR" dirty="0"/>
              <a:t> varsayılan </a:t>
            </a:r>
            <a:r>
              <a:rPr lang="tr-TR" dirty="0" err="1"/>
              <a:t>olaran</a:t>
            </a:r>
            <a:r>
              <a:rPr lang="tr-TR" dirty="0"/>
              <a:t> ARP taraması, -PR, yapar. Bu özelliği iptal etmek için- -</a:t>
            </a:r>
            <a:r>
              <a:rPr lang="tr-TR" dirty="0" err="1"/>
              <a:t>send</a:t>
            </a:r>
            <a:r>
              <a:rPr lang="tr-TR" dirty="0"/>
              <a:t>-ip seçeneği kullanılabilir. </a:t>
            </a:r>
            <a:r>
              <a:rPr lang="tr-TR" dirty="0" err="1"/>
              <a:t>Ping</a:t>
            </a:r>
            <a:r>
              <a:rPr lang="tr-TR" dirty="0"/>
              <a:t> </a:t>
            </a:r>
            <a:r>
              <a:rPr lang="tr-TR" dirty="0" err="1"/>
              <a:t>scan</a:t>
            </a:r>
            <a:r>
              <a:rPr lang="tr-TR" dirty="0"/>
              <a:t> portları taramaz yada başka tarama tekniklerini gerçekleştirmez. </a:t>
            </a:r>
            <a:r>
              <a:rPr lang="tr-TR" dirty="0" err="1"/>
              <a:t>Ping</a:t>
            </a:r>
            <a:r>
              <a:rPr lang="tr-TR" dirty="0"/>
              <a:t> </a:t>
            </a:r>
            <a:r>
              <a:rPr lang="tr-TR" dirty="0" err="1"/>
              <a:t>scan</a:t>
            </a:r>
            <a:r>
              <a:rPr lang="tr-TR" dirty="0"/>
              <a:t> network envanteri vb. işlemler için idealdir. </a:t>
            </a:r>
          </a:p>
        </p:txBody>
      </p:sp>
    </p:spTree>
    <p:extLst>
      <p:ext uri="{BB962C8B-B14F-4D97-AF65-F5344CB8AC3E}">
        <p14:creationId xmlns:p14="http://schemas.microsoft.com/office/powerpoint/2010/main" val="132705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Keşfetme işlemleri için bazı seçenekler aşağıda sunulmuştur . </a:t>
            </a:r>
          </a:p>
        </p:txBody>
      </p:sp>
      <p:sp>
        <p:nvSpPr>
          <p:cNvPr id="3" name="İçerik Yer Tutucusu 2"/>
          <p:cNvSpPr>
            <a:spLocks noGrp="1"/>
          </p:cNvSpPr>
          <p:nvPr>
            <p:ph idx="1"/>
          </p:nvPr>
        </p:nvSpPr>
        <p:spPr/>
        <p:txBody>
          <a:bodyPr>
            <a:normAutofit fontScale="92500" lnSpcReduction="10000"/>
          </a:bodyPr>
          <a:lstStyle/>
          <a:p>
            <a:r>
              <a:rPr lang="tr-TR" dirty="0"/>
              <a:t>-</a:t>
            </a:r>
            <a:r>
              <a:rPr lang="tr-TR" dirty="0" err="1"/>
              <a:t>sL.</a:t>
            </a:r>
            <a:r>
              <a:rPr lang="tr-TR" dirty="0"/>
              <a:t> </a:t>
            </a:r>
            <a:r>
              <a:rPr lang="tr-TR" dirty="0" err="1"/>
              <a:t>List</a:t>
            </a:r>
            <a:r>
              <a:rPr lang="tr-TR" dirty="0"/>
              <a:t> </a:t>
            </a:r>
            <a:r>
              <a:rPr lang="tr-TR" dirty="0" err="1"/>
              <a:t>Scan</a:t>
            </a:r>
            <a:r>
              <a:rPr lang="tr-TR" dirty="0"/>
              <a:t> – Hedefleri ve DNS isimlerinin bir listesini çıkarır. </a:t>
            </a:r>
          </a:p>
          <a:p>
            <a:r>
              <a:rPr lang="tr-TR" dirty="0"/>
              <a:t> -sn. </a:t>
            </a:r>
            <a:r>
              <a:rPr lang="tr-TR" dirty="0" err="1"/>
              <a:t>Ping</a:t>
            </a:r>
            <a:r>
              <a:rPr lang="tr-TR" dirty="0"/>
              <a:t> </a:t>
            </a:r>
            <a:r>
              <a:rPr lang="tr-TR" dirty="0" err="1"/>
              <a:t>Scan</a:t>
            </a:r>
            <a:r>
              <a:rPr lang="tr-TR" dirty="0"/>
              <a:t> - Port </a:t>
            </a:r>
            <a:r>
              <a:rPr lang="tr-TR" dirty="0" err="1"/>
              <a:t>scan</a:t>
            </a:r>
            <a:r>
              <a:rPr lang="tr-TR" dirty="0"/>
              <a:t> seçeneğini iptal eder. </a:t>
            </a:r>
          </a:p>
          <a:p>
            <a:r>
              <a:rPr lang="tr-TR" dirty="0"/>
              <a:t>-</a:t>
            </a:r>
            <a:r>
              <a:rPr lang="tr-TR" dirty="0" err="1"/>
              <a:t>Pn</a:t>
            </a:r>
            <a:r>
              <a:rPr lang="tr-TR" dirty="0"/>
              <a:t>. Host </a:t>
            </a:r>
            <a:r>
              <a:rPr lang="tr-TR" dirty="0" err="1"/>
              <a:t>discovery</a:t>
            </a:r>
            <a:r>
              <a:rPr lang="tr-TR" dirty="0"/>
              <a:t> yapılmaz, bütün </a:t>
            </a:r>
            <a:r>
              <a:rPr lang="tr-TR" dirty="0" err="1"/>
              <a:t>hostlar</a:t>
            </a:r>
            <a:r>
              <a:rPr lang="tr-TR" dirty="0"/>
              <a:t> ayakta gözükür. </a:t>
            </a:r>
          </a:p>
          <a:p>
            <a:r>
              <a:rPr lang="tr-TR" dirty="0"/>
              <a:t> -n/-R. Asla DNS Çözümlemesi yapılmaz/</a:t>
            </a:r>
            <a:r>
              <a:rPr lang="tr-TR" dirty="0" err="1"/>
              <a:t>Herzaman</a:t>
            </a:r>
            <a:r>
              <a:rPr lang="tr-TR" dirty="0"/>
              <a:t> DNS çözümlemesi yapılır [varsayılan. bazen] </a:t>
            </a:r>
          </a:p>
          <a:p>
            <a:r>
              <a:rPr lang="tr-TR" dirty="0"/>
              <a:t>--</a:t>
            </a:r>
            <a:r>
              <a:rPr lang="tr-TR" dirty="0" err="1"/>
              <a:t>dns-servers</a:t>
            </a:r>
            <a:r>
              <a:rPr lang="tr-TR" dirty="0"/>
              <a:t> &lt;serv1[,serv2],...&gt;. Özel DNS </a:t>
            </a:r>
            <a:r>
              <a:rPr lang="tr-TR" dirty="0" err="1"/>
              <a:t>serverlerı</a:t>
            </a:r>
            <a:r>
              <a:rPr lang="tr-TR" dirty="0"/>
              <a:t> belirtmek için kullanılır.  </a:t>
            </a:r>
          </a:p>
          <a:p>
            <a:r>
              <a:rPr lang="tr-TR" dirty="0"/>
              <a:t>--</a:t>
            </a:r>
            <a:r>
              <a:rPr lang="tr-TR" dirty="0" err="1"/>
              <a:t>system-dns</a:t>
            </a:r>
            <a:r>
              <a:rPr lang="tr-TR" dirty="0"/>
              <a:t>. OS e ait DNS çözümleyici kullanılır.</a:t>
            </a:r>
          </a:p>
          <a:p>
            <a:r>
              <a:rPr lang="tr-TR" dirty="0"/>
              <a:t> --</a:t>
            </a:r>
            <a:r>
              <a:rPr lang="tr-TR" dirty="0" err="1"/>
              <a:t>traceroute</a:t>
            </a:r>
            <a:r>
              <a:rPr lang="tr-TR" dirty="0"/>
              <a:t>. </a:t>
            </a:r>
            <a:r>
              <a:rPr lang="tr-TR" dirty="0" err="1"/>
              <a:t>Traceroute</a:t>
            </a:r>
            <a:r>
              <a:rPr lang="tr-TR" dirty="0"/>
              <a:t> özelliğini aktif hale getirir. TCP Connect ve </a:t>
            </a:r>
            <a:r>
              <a:rPr lang="tr-TR" dirty="0" err="1"/>
              <a:t>Idle</a:t>
            </a:r>
            <a:r>
              <a:rPr lang="tr-TR" dirty="0"/>
              <a:t> </a:t>
            </a:r>
            <a:r>
              <a:rPr lang="tr-TR" dirty="0" err="1"/>
              <a:t>Scan</a:t>
            </a:r>
            <a:r>
              <a:rPr lang="tr-TR" dirty="0"/>
              <a:t> dışındaki tarama türleri ile yapılmaz. </a:t>
            </a:r>
          </a:p>
        </p:txBody>
      </p:sp>
    </p:spTree>
    <p:extLst>
      <p:ext uri="{BB962C8B-B14F-4D97-AF65-F5344CB8AC3E}">
        <p14:creationId xmlns:p14="http://schemas.microsoft.com/office/powerpoint/2010/main" val="361312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522414" y="404664"/>
            <a:ext cx="9144000" cy="6048672"/>
          </a:xfrm>
        </p:spPr>
        <p:txBody>
          <a:bodyPr>
            <a:normAutofit lnSpcReduction="10000"/>
          </a:bodyPr>
          <a:lstStyle/>
          <a:p>
            <a:r>
              <a:rPr lang="tr-TR" dirty="0"/>
              <a:t>-p . port veya port aralıklarını belirtmek için kullanılır. -p22; -p1-65535; -p U.53,111,137,T.2125,80,139,8080,S.9</a:t>
            </a:r>
          </a:p>
          <a:p>
            <a:r>
              <a:rPr lang="tr-TR" dirty="0"/>
              <a:t> -F. </a:t>
            </a:r>
            <a:r>
              <a:rPr lang="tr-TR" dirty="0" err="1"/>
              <a:t>Fast</a:t>
            </a:r>
            <a:r>
              <a:rPr lang="tr-TR" dirty="0"/>
              <a:t> </a:t>
            </a:r>
            <a:r>
              <a:rPr lang="tr-TR" dirty="0" err="1"/>
              <a:t>mode</a:t>
            </a:r>
            <a:r>
              <a:rPr lang="tr-TR" dirty="0"/>
              <a:t>, varsayılan taramalarda belirlenen portlardan biraz daha azı kullanılır.</a:t>
            </a:r>
          </a:p>
          <a:p>
            <a:r>
              <a:rPr lang="tr-TR" dirty="0"/>
              <a:t> -r.  Portları sırayla tarar. Rastgele tarama kullanılmaz.</a:t>
            </a:r>
          </a:p>
          <a:p>
            <a:r>
              <a:rPr lang="tr-TR" dirty="0"/>
              <a:t> --top-</a:t>
            </a:r>
            <a:r>
              <a:rPr lang="tr-TR" dirty="0" err="1"/>
              <a:t>ports</a:t>
            </a:r>
            <a:r>
              <a:rPr lang="tr-TR" dirty="0"/>
              <a:t> &lt;sayı&gt;.  &lt;sayı&gt; ile belirtilen ortak portları taranır. </a:t>
            </a:r>
          </a:p>
          <a:p>
            <a:r>
              <a:rPr lang="tr-TR" dirty="0"/>
              <a:t> p--port-</a:t>
            </a:r>
            <a:r>
              <a:rPr lang="tr-TR" dirty="0" err="1"/>
              <a:t>ratio</a:t>
            </a:r>
            <a:r>
              <a:rPr lang="tr-TR" dirty="0"/>
              <a:t> &lt;oran&gt;. Belirtilen &lt;oran&gt; üzerinden ortak portlar taranır. </a:t>
            </a:r>
          </a:p>
          <a:p>
            <a:r>
              <a:rPr lang="tr-TR" dirty="0"/>
              <a:t> - -</a:t>
            </a:r>
            <a:r>
              <a:rPr lang="tr-TR" dirty="0" err="1"/>
              <a:t>randomize_hosts</a:t>
            </a:r>
            <a:r>
              <a:rPr lang="tr-TR" dirty="0"/>
              <a:t>, -</a:t>
            </a:r>
            <a:r>
              <a:rPr lang="tr-TR" dirty="0" err="1"/>
              <a:t>rH</a:t>
            </a:r>
            <a:r>
              <a:rPr lang="tr-TR" dirty="0"/>
              <a:t> . Listede belirtilen taranılacak </a:t>
            </a:r>
            <a:r>
              <a:rPr lang="tr-TR" dirty="0" err="1"/>
              <a:t>hostları</a:t>
            </a:r>
            <a:r>
              <a:rPr lang="tr-TR" dirty="0"/>
              <a:t> rastgele bir şekilde seçer. </a:t>
            </a:r>
          </a:p>
          <a:p>
            <a:r>
              <a:rPr lang="tr-TR" dirty="0"/>
              <a:t> - -</a:t>
            </a:r>
            <a:r>
              <a:rPr lang="tr-TR" dirty="0" err="1"/>
              <a:t>source_port</a:t>
            </a:r>
            <a:r>
              <a:rPr lang="tr-TR" dirty="0"/>
              <a:t>, -g . Taramayı yapacak olan makinanın kaynak portunu belirlemek amacıyla kullanılır. </a:t>
            </a:r>
          </a:p>
          <a:p>
            <a:r>
              <a:rPr lang="tr-TR" dirty="0"/>
              <a:t>-S &lt;IP&gt; . Kaynak IP </a:t>
            </a:r>
            <a:r>
              <a:rPr lang="tr-TR" dirty="0" err="1"/>
              <a:t>yi</a:t>
            </a:r>
            <a:r>
              <a:rPr lang="tr-TR" dirty="0"/>
              <a:t> belirlemek amacıyla kullanılır. </a:t>
            </a:r>
          </a:p>
          <a:p>
            <a:r>
              <a:rPr lang="tr-TR" dirty="0"/>
              <a:t> -e . Network </a:t>
            </a:r>
            <a:r>
              <a:rPr lang="tr-TR" dirty="0" err="1"/>
              <a:t>arayüzünü</a:t>
            </a:r>
            <a:r>
              <a:rPr lang="tr-TR" dirty="0"/>
              <a:t> belirlemek amacıyla kullanılır. </a:t>
            </a:r>
          </a:p>
        </p:txBody>
      </p:sp>
    </p:spTree>
    <p:extLst>
      <p:ext uri="{BB962C8B-B14F-4D97-AF65-F5344CB8AC3E}">
        <p14:creationId xmlns:p14="http://schemas.microsoft.com/office/powerpoint/2010/main" val="20408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Tarama </a:t>
            </a:r>
          </a:p>
        </p:txBody>
      </p:sp>
      <p:sp>
        <p:nvSpPr>
          <p:cNvPr id="3" name="İçerik Yer Tutucusu 2"/>
          <p:cNvSpPr>
            <a:spLocks noGrp="1"/>
          </p:cNvSpPr>
          <p:nvPr>
            <p:ph idx="1"/>
          </p:nvPr>
        </p:nvSpPr>
        <p:spPr/>
        <p:txBody>
          <a:bodyPr>
            <a:normAutofit/>
          </a:bodyPr>
          <a:lstStyle/>
          <a:p>
            <a:r>
              <a:rPr lang="tr-TR" sz="2800" dirty="0" err="1"/>
              <a:t>Nmap</a:t>
            </a:r>
            <a:r>
              <a:rPr lang="tr-TR" sz="2800" dirty="0"/>
              <a:t> herhangi bir </a:t>
            </a:r>
            <a:r>
              <a:rPr lang="tr-TR" sz="2800" dirty="0" err="1"/>
              <a:t>client</a:t>
            </a:r>
            <a:r>
              <a:rPr lang="tr-TR" sz="2800" dirty="0"/>
              <a:t> veya serverı birçok farklı şekilde tarama yeteneğine sahiptir. </a:t>
            </a:r>
            <a:r>
              <a:rPr lang="tr-TR" sz="2800" dirty="0" err="1"/>
              <a:t>Nmapin</a:t>
            </a:r>
            <a:r>
              <a:rPr lang="tr-TR" sz="2800" dirty="0"/>
              <a:t> asıl gücü  farklı tarama tekniklerinden gelir. Protokol bazlı ( </a:t>
            </a:r>
            <a:r>
              <a:rPr lang="tr-TR" sz="2800" dirty="0" err="1"/>
              <a:t>Tcp</a:t>
            </a:r>
            <a:r>
              <a:rPr lang="tr-TR" sz="2800" dirty="0"/>
              <a:t>, </a:t>
            </a:r>
            <a:r>
              <a:rPr lang="tr-TR" sz="2800" dirty="0" err="1"/>
              <a:t>Udp</a:t>
            </a:r>
            <a:r>
              <a:rPr lang="tr-TR" sz="2800" dirty="0"/>
              <a:t> vb. ) tarayabileceğiniz gibi, belirli aralıklardaki ipler, </a:t>
            </a:r>
            <a:r>
              <a:rPr lang="tr-TR" sz="2800" dirty="0" err="1"/>
              <a:t>subnetler</a:t>
            </a:r>
            <a:r>
              <a:rPr lang="tr-TR" sz="2800" dirty="0"/>
              <a:t> ve üzerlerinde çalışan port ve </a:t>
            </a:r>
            <a:r>
              <a:rPr lang="tr-TR" sz="2800" dirty="0" err="1"/>
              <a:t>servisleride</a:t>
            </a:r>
            <a:r>
              <a:rPr lang="tr-TR" sz="2800" dirty="0"/>
              <a:t> taranabilir. </a:t>
            </a:r>
          </a:p>
        </p:txBody>
      </p:sp>
    </p:spTree>
    <p:extLst>
      <p:ext uri="{BB962C8B-B14F-4D97-AF65-F5344CB8AC3E}">
        <p14:creationId xmlns:p14="http://schemas.microsoft.com/office/powerpoint/2010/main" val="2027642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Portların Taramalara Verebileceği Cevaplar </a:t>
            </a:r>
          </a:p>
        </p:txBody>
      </p:sp>
      <p:sp>
        <p:nvSpPr>
          <p:cNvPr id="3" name="İçerik Yer Tutucusu 2"/>
          <p:cNvSpPr>
            <a:spLocks noGrp="1"/>
          </p:cNvSpPr>
          <p:nvPr>
            <p:ph idx="1"/>
          </p:nvPr>
        </p:nvSpPr>
        <p:spPr>
          <a:xfrm>
            <a:off x="621804" y="1700808"/>
            <a:ext cx="9144000" cy="4680520"/>
          </a:xfrm>
        </p:spPr>
        <p:txBody>
          <a:bodyPr>
            <a:normAutofit fontScale="92500"/>
          </a:bodyPr>
          <a:lstStyle/>
          <a:p>
            <a:r>
              <a:rPr lang="tr-TR" dirty="0"/>
              <a:t>Open .  Portlar açık ve aktif olarak TCP veya UDP bağlantısı kabul eder. </a:t>
            </a:r>
          </a:p>
          <a:p>
            <a:r>
              <a:rPr lang="tr-TR" dirty="0"/>
              <a:t> </a:t>
            </a:r>
            <a:r>
              <a:rPr lang="tr-TR" dirty="0" err="1"/>
              <a:t>Closed</a:t>
            </a:r>
            <a:r>
              <a:rPr lang="tr-TR" dirty="0"/>
              <a:t> . Portlar kapalı ancak erişilebilir. Üzerlerinde dinlenilen aktif bir bağlantı yoktur. </a:t>
            </a:r>
          </a:p>
          <a:p>
            <a:r>
              <a:rPr lang="tr-TR" dirty="0"/>
              <a:t> </a:t>
            </a:r>
            <a:r>
              <a:rPr lang="tr-TR" dirty="0" err="1"/>
              <a:t>Filtered</a:t>
            </a:r>
            <a:r>
              <a:rPr lang="tr-TR" dirty="0"/>
              <a:t> .  Dönen tepkiler bir paket filtreleme mekanizması tarafından engellenir. </a:t>
            </a:r>
            <a:r>
              <a:rPr lang="tr-TR" dirty="0" err="1"/>
              <a:t>Nmap</a:t>
            </a:r>
            <a:r>
              <a:rPr lang="tr-TR" dirty="0"/>
              <a:t> portun açık olduğuna karar veremez. </a:t>
            </a:r>
          </a:p>
          <a:p>
            <a:r>
              <a:rPr lang="tr-TR" dirty="0"/>
              <a:t> </a:t>
            </a:r>
            <a:r>
              <a:rPr lang="tr-TR" dirty="0" err="1"/>
              <a:t>Unﬁltered</a:t>
            </a:r>
            <a:r>
              <a:rPr lang="tr-TR" dirty="0"/>
              <a:t> .  portlar erişilebilir ancak </a:t>
            </a:r>
            <a:r>
              <a:rPr lang="tr-TR" dirty="0" err="1"/>
              <a:t>Nmap</a:t>
            </a:r>
            <a:r>
              <a:rPr lang="tr-TR" dirty="0"/>
              <a:t> portların açık veya kapalı olduğuna karar </a:t>
            </a:r>
            <a:r>
              <a:rPr lang="tr-TR" dirty="0" err="1"/>
              <a:t>Pveremez</a:t>
            </a:r>
            <a:r>
              <a:rPr lang="tr-TR" dirty="0"/>
              <a:t>.  (Sadece ACK </a:t>
            </a:r>
            <a:r>
              <a:rPr lang="tr-TR" dirty="0" err="1"/>
              <a:t>scan</a:t>
            </a:r>
            <a:r>
              <a:rPr lang="tr-TR" dirty="0"/>
              <a:t> için ) </a:t>
            </a:r>
          </a:p>
          <a:p>
            <a:r>
              <a:rPr lang="tr-TR" dirty="0" err="1"/>
              <a:t>Open|ﬁltered</a:t>
            </a:r>
            <a:r>
              <a:rPr lang="tr-TR" dirty="0"/>
              <a:t> .  </a:t>
            </a:r>
            <a:r>
              <a:rPr lang="tr-TR" dirty="0" err="1"/>
              <a:t>Nmap</a:t>
            </a:r>
            <a:r>
              <a:rPr lang="tr-TR" dirty="0"/>
              <a:t> portların açık veya filtrelenmiş olduğuna karar veremez. (UDP, IP </a:t>
            </a:r>
            <a:r>
              <a:rPr lang="tr-TR" dirty="0" err="1"/>
              <a:t>Proto</a:t>
            </a:r>
            <a:r>
              <a:rPr lang="tr-TR" dirty="0"/>
              <a:t>, FIN, </a:t>
            </a:r>
            <a:r>
              <a:rPr lang="tr-TR" dirty="0" err="1"/>
              <a:t>Null</a:t>
            </a:r>
            <a:r>
              <a:rPr lang="tr-TR" dirty="0"/>
              <a:t>, </a:t>
            </a:r>
            <a:r>
              <a:rPr lang="tr-TR" dirty="0" err="1"/>
              <a:t>Xmas</a:t>
            </a:r>
            <a:r>
              <a:rPr lang="tr-TR" dirty="0"/>
              <a:t> </a:t>
            </a:r>
            <a:r>
              <a:rPr lang="tr-TR" dirty="0" err="1"/>
              <a:t>Scan</a:t>
            </a:r>
            <a:r>
              <a:rPr lang="tr-TR" dirty="0"/>
              <a:t> için ) </a:t>
            </a:r>
          </a:p>
          <a:p>
            <a:r>
              <a:rPr lang="tr-TR" dirty="0"/>
              <a:t> </a:t>
            </a:r>
            <a:r>
              <a:rPr lang="tr-TR" dirty="0" err="1"/>
              <a:t>Closed|ﬁltered</a:t>
            </a:r>
            <a:r>
              <a:rPr lang="tr-TR" dirty="0"/>
              <a:t> .  </a:t>
            </a:r>
            <a:r>
              <a:rPr lang="tr-TR" dirty="0" err="1"/>
              <a:t>Nmap</a:t>
            </a:r>
            <a:r>
              <a:rPr lang="tr-TR" dirty="0"/>
              <a:t> portların kapalı yada filtreli olduğuna karar veremez. ( Sadece </a:t>
            </a:r>
            <a:r>
              <a:rPr lang="tr-TR" dirty="0" err="1"/>
              <a:t>Idle</a:t>
            </a:r>
            <a:r>
              <a:rPr lang="tr-TR" dirty="0"/>
              <a:t> </a:t>
            </a:r>
            <a:r>
              <a:rPr lang="tr-TR" dirty="0" err="1"/>
              <a:t>Scan</a:t>
            </a:r>
            <a:r>
              <a:rPr lang="tr-TR" dirty="0"/>
              <a:t> için )</a:t>
            </a:r>
          </a:p>
        </p:txBody>
      </p:sp>
    </p:spTree>
    <p:extLst>
      <p:ext uri="{BB962C8B-B14F-4D97-AF65-F5344CB8AC3E}">
        <p14:creationId xmlns:p14="http://schemas.microsoft.com/office/powerpoint/2010/main" val="199584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4" name="İçerik Yer Tutucusu 3"/>
          <p:cNvSpPr txBox="1">
            <a:spLocks noGrp="1"/>
          </p:cNvSpPr>
          <p:nvPr>
            <p:ph idx="1"/>
          </p:nvPr>
        </p:nvSpPr>
        <p:spPr>
          <a:xfrm>
            <a:off x="1522414" y="1905000"/>
            <a:ext cx="9144000" cy="2649956"/>
          </a:xfrm>
          <a:prstGeom prst="rect">
            <a:avLst/>
          </a:prstGeom>
          <a:noFill/>
        </p:spPr>
        <p:txBody>
          <a:bodyPr wrap="square" rtlCol="0">
            <a:spAutoFit/>
          </a:bodyPr>
          <a:lstStyle/>
          <a:p>
            <a:pPr>
              <a:lnSpc>
                <a:spcPct val="90000"/>
              </a:lnSpc>
            </a:pPr>
            <a:r>
              <a:rPr lang="tr-TR" sz="2800" dirty="0"/>
              <a:t>Taramalar esnasında </a:t>
            </a:r>
            <a:r>
              <a:rPr lang="tr-TR" sz="2800" dirty="0" err="1"/>
              <a:t>Nmapin</a:t>
            </a:r>
            <a:r>
              <a:rPr lang="tr-TR" sz="2800" dirty="0"/>
              <a:t> performansının düşmemesi ve çıktıların daha düzenli olmasıyla amacıyla –v yada –</a:t>
            </a:r>
            <a:r>
              <a:rPr lang="tr-TR" sz="2800" dirty="0" err="1"/>
              <a:t>vv</a:t>
            </a:r>
            <a:r>
              <a:rPr lang="tr-TR" sz="2800" dirty="0"/>
              <a:t> seçenekleri kullanılabilir. </a:t>
            </a:r>
          </a:p>
          <a:p>
            <a:pPr>
              <a:lnSpc>
                <a:spcPct val="90000"/>
              </a:lnSpc>
            </a:pPr>
            <a:r>
              <a:rPr lang="tr-TR" sz="2800" dirty="0"/>
              <a:t>Bu seçenekler vasıtasıyla </a:t>
            </a:r>
            <a:r>
              <a:rPr lang="tr-TR" sz="2800" dirty="0" err="1"/>
              <a:t>Nmap</a:t>
            </a:r>
            <a:r>
              <a:rPr lang="tr-TR" sz="2800" dirty="0"/>
              <a:t> bize sunacağı çıktıları limitler. –</a:t>
            </a:r>
            <a:r>
              <a:rPr lang="tr-TR" sz="2800" dirty="0" err="1"/>
              <a:t>vv</a:t>
            </a:r>
            <a:r>
              <a:rPr lang="tr-TR" sz="2800" dirty="0"/>
              <a:t> kullanılırsa, </a:t>
            </a:r>
            <a:r>
              <a:rPr lang="tr-TR" sz="2800" dirty="0" err="1"/>
              <a:t>Nmape</a:t>
            </a:r>
            <a:r>
              <a:rPr lang="tr-TR" sz="2800" dirty="0"/>
              <a:t> ait istatistikler görülmez ve en sade çıktı alınır. </a:t>
            </a:r>
          </a:p>
        </p:txBody>
      </p:sp>
    </p:spTree>
    <p:extLst>
      <p:ext uri="{BB962C8B-B14F-4D97-AF65-F5344CB8AC3E}">
        <p14:creationId xmlns:p14="http://schemas.microsoft.com/office/powerpoint/2010/main" val="333384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İstihbarat Çeşitleri</a:t>
            </a:r>
          </a:p>
        </p:txBody>
      </p:sp>
      <p:sp>
        <p:nvSpPr>
          <p:cNvPr id="3" name="İçerik Yer Tutucusu 2"/>
          <p:cNvSpPr>
            <a:spLocks noGrp="1"/>
          </p:cNvSpPr>
          <p:nvPr>
            <p:ph idx="1"/>
          </p:nvPr>
        </p:nvSpPr>
        <p:spPr/>
        <p:txBody>
          <a:bodyPr/>
          <a:lstStyle/>
          <a:p>
            <a:endParaRPr lang="tr-TR" dirty="0"/>
          </a:p>
        </p:txBody>
      </p:sp>
      <p:graphicFrame>
        <p:nvGraphicFramePr>
          <p:cNvPr id="4" name="Diyagram 3"/>
          <p:cNvGraphicFramePr/>
          <p:nvPr>
            <p:extLst>
              <p:ext uri="{D42A27DB-BD31-4B8C-83A1-F6EECF244321}">
                <p14:modId xmlns:p14="http://schemas.microsoft.com/office/powerpoint/2010/main" val="3663073268"/>
              </p:ext>
            </p:extLst>
          </p:nvPr>
        </p:nvGraphicFramePr>
        <p:xfrm>
          <a:off x="1629916" y="2060848"/>
          <a:ext cx="9577064" cy="3428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550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Tarama Türleri </a:t>
            </a:r>
          </a:p>
        </p:txBody>
      </p:sp>
      <p:sp>
        <p:nvSpPr>
          <p:cNvPr id="3" name="İçerik Yer Tutucusu 2"/>
          <p:cNvSpPr>
            <a:spLocks noGrp="1"/>
          </p:cNvSpPr>
          <p:nvPr>
            <p:ph idx="1"/>
          </p:nvPr>
        </p:nvSpPr>
        <p:spPr/>
        <p:txBody>
          <a:bodyPr/>
          <a:lstStyle/>
          <a:p>
            <a:r>
              <a:rPr lang="tr-TR" dirty="0" err="1"/>
              <a:t>nmap</a:t>
            </a:r>
            <a:r>
              <a:rPr lang="tr-TR" dirty="0"/>
              <a:t> - -</a:t>
            </a:r>
            <a:r>
              <a:rPr lang="tr-TR" dirty="0" err="1"/>
              <a:t>scanflags</a:t>
            </a:r>
            <a:r>
              <a:rPr lang="tr-TR" dirty="0"/>
              <a:t> &lt;</a:t>
            </a:r>
            <a:r>
              <a:rPr lang="tr-TR" dirty="0" err="1"/>
              <a:t>TCP_Bayrağı</a:t>
            </a:r>
            <a:r>
              <a:rPr lang="tr-TR" dirty="0"/>
              <a:t>&gt; [</a:t>
            </a:r>
            <a:r>
              <a:rPr lang="tr-TR" dirty="0" err="1"/>
              <a:t>Hedef_IP</a:t>
            </a:r>
            <a:r>
              <a:rPr lang="tr-TR" dirty="0"/>
              <a:t>] </a:t>
            </a:r>
          </a:p>
          <a:p>
            <a:endParaRPr lang="tr-TR" dirty="0"/>
          </a:p>
        </p:txBody>
      </p:sp>
      <p:pic>
        <p:nvPicPr>
          <p:cNvPr id="4" name="Resim 3"/>
          <p:cNvPicPr>
            <a:picLocks noChangeAspect="1"/>
          </p:cNvPicPr>
          <p:nvPr/>
        </p:nvPicPr>
        <p:blipFill>
          <a:blip r:embed="rId2"/>
          <a:stretch>
            <a:fillRect/>
          </a:stretch>
        </p:blipFill>
        <p:spPr>
          <a:xfrm>
            <a:off x="2998068" y="2636912"/>
            <a:ext cx="5724273" cy="3890169"/>
          </a:xfrm>
          <a:prstGeom prst="rect">
            <a:avLst/>
          </a:prstGeom>
        </p:spPr>
      </p:pic>
    </p:spTree>
    <p:extLst>
      <p:ext uri="{BB962C8B-B14F-4D97-AF65-F5344CB8AC3E}">
        <p14:creationId xmlns:p14="http://schemas.microsoft.com/office/powerpoint/2010/main" val="108343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TCP </a:t>
            </a:r>
            <a:r>
              <a:rPr lang="tr-TR" dirty="0" err="1"/>
              <a:t>Syn</a:t>
            </a:r>
            <a:r>
              <a:rPr lang="tr-TR" dirty="0"/>
              <a:t> </a:t>
            </a:r>
            <a:r>
              <a:rPr lang="tr-TR" dirty="0" err="1"/>
              <a:t>Scan</a:t>
            </a:r>
            <a:r>
              <a:rPr lang="tr-TR" dirty="0"/>
              <a:t> </a:t>
            </a:r>
          </a:p>
        </p:txBody>
      </p:sp>
      <p:sp>
        <p:nvSpPr>
          <p:cNvPr id="3" name="İçerik Yer Tutucusu 2"/>
          <p:cNvSpPr>
            <a:spLocks noGrp="1"/>
          </p:cNvSpPr>
          <p:nvPr>
            <p:ph idx="1"/>
          </p:nvPr>
        </p:nvSpPr>
        <p:spPr/>
        <p:txBody>
          <a:bodyPr/>
          <a:lstStyle/>
          <a:p>
            <a:r>
              <a:rPr lang="tr-TR" dirty="0"/>
              <a:t>Kaynak makinanın hedef makinaya TCP SYN bayraklı paket göndererek başlattığı bu tarama türünde, tarama esnasında muhtemelen portların çoğu kapalı olacaktır. Kapalı olduğu durumlarda hedef makina RST + ACK bayraklı paket döndürür.</a:t>
            </a:r>
          </a:p>
        </p:txBody>
      </p:sp>
      <p:pic>
        <p:nvPicPr>
          <p:cNvPr id="4" name="Resim 3"/>
          <p:cNvPicPr>
            <a:picLocks noChangeAspect="1"/>
          </p:cNvPicPr>
          <p:nvPr/>
        </p:nvPicPr>
        <p:blipFill>
          <a:blip r:embed="rId2"/>
          <a:stretch>
            <a:fillRect/>
          </a:stretch>
        </p:blipFill>
        <p:spPr>
          <a:xfrm>
            <a:off x="3214092" y="3645024"/>
            <a:ext cx="5544616" cy="2249231"/>
          </a:xfrm>
          <a:prstGeom prst="rect">
            <a:avLst/>
          </a:prstGeom>
        </p:spPr>
      </p:pic>
    </p:spTree>
    <p:extLst>
      <p:ext uri="{BB962C8B-B14F-4D97-AF65-F5344CB8AC3E}">
        <p14:creationId xmlns:p14="http://schemas.microsoft.com/office/powerpoint/2010/main" val="147280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TCP </a:t>
            </a:r>
            <a:r>
              <a:rPr lang="tr-TR" dirty="0" err="1"/>
              <a:t>Syn</a:t>
            </a:r>
            <a:r>
              <a:rPr lang="tr-TR" dirty="0"/>
              <a:t> </a:t>
            </a:r>
            <a:r>
              <a:rPr lang="tr-TR" dirty="0" err="1"/>
              <a:t>Scan</a:t>
            </a:r>
            <a:endParaRPr lang="tr-TR" dirty="0"/>
          </a:p>
        </p:txBody>
      </p:sp>
      <p:sp>
        <p:nvSpPr>
          <p:cNvPr id="3" name="İçerik Yer Tutucusu 2"/>
          <p:cNvSpPr>
            <a:spLocks noGrp="1"/>
          </p:cNvSpPr>
          <p:nvPr>
            <p:ph idx="1"/>
          </p:nvPr>
        </p:nvSpPr>
        <p:spPr/>
        <p:txBody>
          <a:bodyPr/>
          <a:lstStyle/>
          <a:p>
            <a:r>
              <a:rPr lang="tr-TR" dirty="0"/>
              <a:t>Açık olduğu durumda SYN + ACK bayraklı paket dönecektir. Kaynak makinada RST bayraklı paket göndererek bağlantıyı koparır ve böylelikle üçlü el sıkışma tamamlanmaz.</a:t>
            </a:r>
          </a:p>
          <a:p>
            <a:r>
              <a:rPr lang="tr-TR" dirty="0"/>
              <a:t>Bu taramayı gerçekleştirmek için aşağıdaki komut kullanılmalıdır</a:t>
            </a:r>
          </a:p>
          <a:p>
            <a:r>
              <a:rPr lang="tr-TR" dirty="0"/>
              <a:t>#</a:t>
            </a:r>
            <a:r>
              <a:rPr lang="tr-TR" dirty="0" err="1"/>
              <a:t>nmap</a:t>
            </a:r>
            <a:r>
              <a:rPr lang="tr-TR" dirty="0"/>
              <a:t> -</a:t>
            </a:r>
            <a:r>
              <a:rPr lang="tr-TR" dirty="0" err="1"/>
              <a:t>sS</a:t>
            </a:r>
            <a:r>
              <a:rPr lang="tr-TR" dirty="0"/>
              <a:t> -v 192.168.1.2 </a:t>
            </a:r>
          </a:p>
          <a:p>
            <a:endParaRPr lang="tr-TR" dirty="0"/>
          </a:p>
        </p:txBody>
      </p:sp>
      <p:pic>
        <p:nvPicPr>
          <p:cNvPr id="5" name="Resim 4"/>
          <p:cNvPicPr>
            <a:picLocks noChangeAspect="1"/>
          </p:cNvPicPr>
          <p:nvPr/>
        </p:nvPicPr>
        <p:blipFill>
          <a:blip r:embed="rId2"/>
          <a:stretch>
            <a:fillRect/>
          </a:stretch>
        </p:blipFill>
        <p:spPr>
          <a:xfrm>
            <a:off x="3765550" y="4229100"/>
            <a:ext cx="4657725" cy="1943100"/>
          </a:xfrm>
          <a:prstGeom prst="rect">
            <a:avLst/>
          </a:prstGeom>
        </p:spPr>
      </p:pic>
    </p:spTree>
    <p:extLst>
      <p:ext uri="{BB962C8B-B14F-4D97-AF65-F5344CB8AC3E}">
        <p14:creationId xmlns:p14="http://schemas.microsoft.com/office/powerpoint/2010/main" val="389303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TCP Connect </a:t>
            </a:r>
            <a:r>
              <a:rPr lang="tr-TR" dirty="0" err="1"/>
              <a:t>Scan</a:t>
            </a:r>
            <a:r>
              <a:rPr lang="tr-TR" dirty="0"/>
              <a:t> </a:t>
            </a:r>
          </a:p>
        </p:txBody>
      </p:sp>
      <p:sp>
        <p:nvSpPr>
          <p:cNvPr id="3" name="İçerik Yer Tutucusu 2"/>
          <p:cNvSpPr>
            <a:spLocks noGrp="1"/>
          </p:cNvSpPr>
          <p:nvPr>
            <p:ph idx="1"/>
          </p:nvPr>
        </p:nvSpPr>
        <p:spPr/>
        <p:txBody>
          <a:bodyPr/>
          <a:lstStyle/>
          <a:p>
            <a:r>
              <a:rPr lang="tr-TR" dirty="0"/>
              <a:t>Kaynak makinanın gerçekleştireceği TCP Connect </a:t>
            </a:r>
            <a:r>
              <a:rPr lang="tr-TR" dirty="0" err="1"/>
              <a:t>Scan</a:t>
            </a:r>
            <a:r>
              <a:rPr lang="tr-TR" dirty="0"/>
              <a:t>, kapalı portlara yapıldığı zaman dönecek cevaplar TCP SYN </a:t>
            </a:r>
            <a:r>
              <a:rPr lang="tr-TR" dirty="0" err="1"/>
              <a:t>Scan</a:t>
            </a:r>
            <a:r>
              <a:rPr lang="tr-TR" dirty="0"/>
              <a:t> gibi olacaktır, RST + ACK bayraklı paket dönecektir .  </a:t>
            </a:r>
          </a:p>
          <a:p>
            <a:endParaRPr lang="tr-TR" dirty="0"/>
          </a:p>
        </p:txBody>
      </p:sp>
      <p:pic>
        <p:nvPicPr>
          <p:cNvPr id="4" name="Resim 3"/>
          <p:cNvPicPr>
            <a:picLocks noChangeAspect="1"/>
          </p:cNvPicPr>
          <p:nvPr/>
        </p:nvPicPr>
        <p:blipFill>
          <a:blip r:embed="rId2"/>
          <a:stretch>
            <a:fillRect/>
          </a:stretch>
        </p:blipFill>
        <p:spPr>
          <a:xfrm>
            <a:off x="4078188" y="3429000"/>
            <a:ext cx="4754146" cy="1872208"/>
          </a:xfrm>
          <a:prstGeom prst="rect">
            <a:avLst/>
          </a:prstGeom>
        </p:spPr>
      </p:pic>
    </p:spTree>
    <p:extLst>
      <p:ext uri="{BB962C8B-B14F-4D97-AF65-F5344CB8AC3E}">
        <p14:creationId xmlns:p14="http://schemas.microsoft.com/office/powerpoint/2010/main" val="216270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TCP Connect </a:t>
            </a:r>
            <a:r>
              <a:rPr lang="tr-TR" dirty="0" err="1"/>
              <a:t>Scan</a:t>
            </a:r>
            <a:r>
              <a:rPr lang="tr-TR" dirty="0"/>
              <a:t> </a:t>
            </a:r>
          </a:p>
        </p:txBody>
      </p:sp>
      <p:sp>
        <p:nvSpPr>
          <p:cNvPr id="3" name="İçerik Yer Tutucusu 2"/>
          <p:cNvSpPr>
            <a:spLocks noGrp="1"/>
          </p:cNvSpPr>
          <p:nvPr>
            <p:ph idx="1"/>
          </p:nvPr>
        </p:nvSpPr>
        <p:spPr/>
        <p:txBody>
          <a:bodyPr/>
          <a:lstStyle/>
          <a:p>
            <a:r>
              <a:rPr lang="tr-TR" dirty="0"/>
              <a:t>Ancak açık olduğu durumlarda TCP SYN </a:t>
            </a:r>
            <a:r>
              <a:rPr lang="tr-TR" dirty="0" err="1"/>
              <a:t>Scan</a:t>
            </a:r>
            <a:r>
              <a:rPr lang="tr-TR" dirty="0"/>
              <a:t> tersine, hedef makinanın göndereceği SYN + ACK bayraklı paketi, kaynak makina ACK bayraklı paket göndererek cevaplar ve üçlü el sıkışmayı tamamlar. </a:t>
            </a:r>
          </a:p>
          <a:p>
            <a:r>
              <a:rPr lang="tr-TR" dirty="0"/>
              <a:t> Bu taramayı gerçekleştirmek için aşağıdaki komut kullanılmalıdır</a:t>
            </a:r>
          </a:p>
          <a:p>
            <a:r>
              <a:rPr lang="tr-TR" dirty="0"/>
              <a:t>#</a:t>
            </a:r>
            <a:r>
              <a:rPr lang="tr-TR" dirty="0" err="1"/>
              <a:t>nmap</a:t>
            </a:r>
            <a:r>
              <a:rPr lang="tr-TR" dirty="0"/>
              <a:t> -</a:t>
            </a:r>
            <a:r>
              <a:rPr lang="tr-TR" dirty="0" err="1"/>
              <a:t>sT</a:t>
            </a:r>
            <a:r>
              <a:rPr lang="tr-TR" dirty="0"/>
              <a:t> -v 192.168.1.2 </a:t>
            </a:r>
          </a:p>
        </p:txBody>
      </p:sp>
      <p:pic>
        <p:nvPicPr>
          <p:cNvPr id="4" name="Resim 3"/>
          <p:cNvPicPr>
            <a:picLocks noChangeAspect="1"/>
          </p:cNvPicPr>
          <p:nvPr/>
        </p:nvPicPr>
        <p:blipFill>
          <a:blip r:embed="rId2"/>
          <a:stretch>
            <a:fillRect/>
          </a:stretch>
        </p:blipFill>
        <p:spPr>
          <a:xfrm>
            <a:off x="3741738" y="4581128"/>
            <a:ext cx="4705350" cy="1866900"/>
          </a:xfrm>
          <a:prstGeom prst="rect">
            <a:avLst/>
          </a:prstGeom>
        </p:spPr>
      </p:pic>
    </p:spTree>
    <p:extLst>
      <p:ext uri="{BB962C8B-B14F-4D97-AF65-F5344CB8AC3E}">
        <p14:creationId xmlns:p14="http://schemas.microsoft.com/office/powerpoint/2010/main" val="249354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FIN </a:t>
            </a:r>
            <a:r>
              <a:rPr lang="tr-TR" dirty="0" err="1"/>
              <a:t>Scan</a:t>
            </a:r>
            <a:r>
              <a:rPr lang="tr-TR" dirty="0"/>
              <a:t> </a:t>
            </a:r>
          </a:p>
        </p:txBody>
      </p:sp>
      <p:sp>
        <p:nvSpPr>
          <p:cNvPr id="3" name="İçerik Yer Tutucusu 2"/>
          <p:cNvSpPr>
            <a:spLocks noGrp="1"/>
          </p:cNvSpPr>
          <p:nvPr>
            <p:ph idx="1"/>
          </p:nvPr>
        </p:nvSpPr>
        <p:spPr/>
        <p:txBody>
          <a:bodyPr/>
          <a:lstStyle/>
          <a:p>
            <a:r>
              <a:rPr lang="tr-TR" dirty="0"/>
              <a:t>FIN </a:t>
            </a:r>
            <a:r>
              <a:rPr lang="tr-TR" dirty="0" err="1"/>
              <a:t>Scan</a:t>
            </a:r>
            <a:r>
              <a:rPr lang="tr-TR" dirty="0"/>
              <a:t> ilişkin “saklı” </a:t>
            </a:r>
            <a:r>
              <a:rPr lang="tr-TR" dirty="0" err="1"/>
              <a:t>frameler</a:t>
            </a:r>
            <a:r>
              <a:rPr lang="tr-TR" dirty="0"/>
              <a:t> olağandışıdır çünkü hedef makinaya ilk TCP el sıkışması olmadan gönderilirler. </a:t>
            </a:r>
          </a:p>
          <a:p>
            <a:r>
              <a:rPr lang="tr-TR" dirty="0"/>
              <a:t>Kaynak makinanın göndereceği FIN bayraklı paket, hedef makinanın kapalı bir portuna gelirse hedef makina RST + ACK bayraklı paket döndürecektir . </a:t>
            </a:r>
          </a:p>
        </p:txBody>
      </p:sp>
      <p:pic>
        <p:nvPicPr>
          <p:cNvPr id="4" name="Resim 3"/>
          <p:cNvPicPr>
            <a:picLocks noChangeAspect="1"/>
          </p:cNvPicPr>
          <p:nvPr/>
        </p:nvPicPr>
        <p:blipFill>
          <a:blip r:embed="rId2"/>
          <a:stretch>
            <a:fillRect/>
          </a:stretch>
        </p:blipFill>
        <p:spPr>
          <a:xfrm>
            <a:off x="3827462" y="4221088"/>
            <a:ext cx="5219277" cy="1940782"/>
          </a:xfrm>
          <a:prstGeom prst="rect">
            <a:avLst/>
          </a:prstGeom>
        </p:spPr>
      </p:pic>
    </p:spTree>
    <p:extLst>
      <p:ext uri="{BB962C8B-B14F-4D97-AF65-F5344CB8AC3E}">
        <p14:creationId xmlns:p14="http://schemas.microsoft.com/office/powerpoint/2010/main" val="206058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FIN </a:t>
            </a:r>
            <a:r>
              <a:rPr lang="tr-TR" dirty="0" err="1"/>
              <a:t>Scan</a:t>
            </a:r>
            <a:r>
              <a:rPr lang="tr-TR" dirty="0"/>
              <a:t> </a:t>
            </a:r>
          </a:p>
        </p:txBody>
      </p:sp>
      <p:sp>
        <p:nvSpPr>
          <p:cNvPr id="3" name="İçerik Yer Tutucusu 2"/>
          <p:cNvSpPr>
            <a:spLocks noGrp="1"/>
          </p:cNvSpPr>
          <p:nvPr>
            <p:ph idx="1"/>
          </p:nvPr>
        </p:nvSpPr>
        <p:spPr/>
        <p:txBody>
          <a:bodyPr/>
          <a:lstStyle/>
          <a:p>
            <a:r>
              <a:rPr lang="tr-TR" dirty="0"/>
              <a:t>Eğer port açık olursa hedef makinadan herhangi bir tepki dönmeyecektir .</a:t>
            </a:r>
          </a:p>
          <a:p>
            <a:r>
              <a:rPr lang="tr-TR" dirty="0"/>
              <a:t>Bu taramayı gerçekleştirmek için aşağıdaki komut kullanılmalıdır .  </a:t>
            </a:r>
          </a:p>
          <a:p>
            <a:r>
              <a:rPr lang="tr-TR" dirty="0"/>
              <a:t> #</a:t>
            </a:r>
            <a:r>
              <a:rPr lang="tr-TR" dirty="0" err="1"/>
              <a:t>nmap</a:t>
            </a:r>
            <a:r>
              <a:rPr lang="tr-TR" dirty="0"/>
              <a:t> -</a:t>
            </a:r>
            <a:r>
              <a:rPr lang="tr-TR" dirty="0" err="1"/>
              <a:t>sF</a:t>
            </a:r>
            <a:r>
              <a:rPr lang="tr-TR" dirty="0"/>
              <a:t> -v 192.168.1.2 </a:t>
            </a:r>
          </a:p>
        </p:txBody>
      </p:sp>
      <p:pic>
        <p:nvPicPr>
          <p:cNvPr id="4" name="Resim 3"/>
          <p:cNvPicPr>
            <a:picLocks noChangeAspect="1"/>
          </p:cNvPicPr>
          <p:nvPr/>
        </p:nvPicPr>
        <p:blipFill>
          <a:blip r:embed="rId2"/>
          <a:stretch>
            <a:fillRect/>
          </a:stretch>
        </p:blipFill>
        <p:spPr>
          <a:xfrm>
            <a:off x="3502124" y="4077072"/>
            <a:ext cx="5446465" cy="1800200"/>
          </a:xfrm>
          <a:prstGeom prst="rect">
            <a:avLst/>
          </a:prstGeom>
        </p:spPr>
      </p:pic>
    </p:spTree>
    <p:extLst>
      <p:ext uri="{BB962C8B-B14F-4D97-AF65-F5344CB8AC3E}">
        <p14:creationId xmlns:p14="http://schemas.microsoft.com/office/powerpoint/2010/main" val="96506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XMas</a:t>
            </a:r>
            <a:r>
              <a:rPr lang="tr-TR" dirty="0"/>
              <a:t> </a:t>
            </a:r>
            <a:r>
              <a:rPr lang="tr-TR" dirty="0" err="1"/>
              <a:t>Tree</a:t>
            </a:r>
            <a:r>
              <a:rPr lang="tr-TR" dirty="0"/>
              <a:t> </a:t>
            </a:r>
            <a:r>
              <a:rPr lang="tr-TR" dirty="0" err="1"/>
              <a:t>Scan</a:t>
            </a:r>
            <a:r>
              <a:rPr lang="tr-TR" dirty="0"/>
              <a:t> </a:t>
            </a:r>
          </a:p>
        </p:txBody>
      </p:sp>
      <p:sp>
        <p:nvSpPr>
          <p:cNvPr id="3" name="İçerik Yer Tutucusu 2"/>
          <p:cNvSpPr>
            <a:spLocks noGrp="1"/>
          </p:cNvSpPr>
          <p:nvPr>
            <p:ph idx="1"/>
          </p:nvPr>
        </p:nvSpPr>
        <p:spPr/>
        <p:txBody>
          <a:bodyPr/>
          <a:lstStyle/>
          <a:p>
            <a:r>
              <a:rPr lang="tr-TR" dirty="0"/>
              <a:t>Kaynak makinanın TCP </a:t>
            </a:r>
            <a:r>
              <a:rPr lang="tr-TR" dirty="0" err="1"/>
              <a:t>frame</a:t>
            </a:r>
            <a:r>
              <a:rPr lang="tr-TR" dirty="0"/>
              <a:t> içine URG, PSH ve FIN bayraklarını set edeceği paket hedef makinaya gönderilir. Hedef makinanın döndüreceği cevaplar FIN </a:t>
            </a:r>
            <a:r>
              <a:rPr lang="tr-TR" dirty="0" err="1"/>
              <a:t>Scan</a:t>
            </a:r>
            <a:r>
              <a:rPr lang="tr-TR" dirty="0"/>
              <a:t> ile aynıdır.  </a:t>
            </a:r>
          </a:p>
          <a:p>
            <a:r>
              <a:rPr lang="tr-TR" dirty="0"/>
              <a:t>Kaynak makinanın göndereceği URG,PSH ve FIN bayraklı paket, hedef makinanın kapalı bir portuna gelirse hedef makina RST + ACK bayraklı paket döndürecektir . </a:t>
            </a:r>
          </a:p>
        </p:txBody>
      </p:sp>
      <p:pic>
        <p:nvPicPr>
          <p:cNvPr id="4" name="Resim 3"/>
          <p:cNvPicPr>
            <a:picLocks noChangeAspect="1"/>
          </p:cNvPicPr>
          <p:nvPr/>
        </p:nvPicPr>
        <p:blipFill>
          <a:blip r:embed="rId2"/>
          <a:stretch>
            <a:fillRect/>
          </a:stretch>
        </p:blipFill>
        <p:spPr>
          <a:xfrm>
            <a:off x="4078188" y="4509120"/>
            <a:ext cx="4680520" cy="1701070"/>
          </a:xfrm>
          <a:prstGeom prst="rect">
            <a:avLst/>
          </a:prstGeom>
        </p:spPr>
      </p:pic>
    </p:spTree>
    <p:extLst>
      <p:ext uri="{BB962C8B-B14F-4D97-AF65-F5344CB8AC3E}">
        <p14:creationId xmlns:p14="http://schemas.microsoft.com/office/powerpoint/2010/main" val="13706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XMas</a:t>
            </a:r>
            <a:r>
              <a:rPr lang="tr-TR" dirty="0"/>
              <a:t> </a:t>
            </a:r>
            <a:r>
              <a:rPr lang="tr-TR" dirty="0" err="1"/>
              <a:t>Tree</a:t>
            </a:r>
            <a:r>
              <a:rPr lang="tr-TR" dirty="0"/>
              <a:t> </a:t>
            </a:r>
            <a:r>
              <a:rPr lang="tr-TR" dirty="0" err="1"/>
              <a:t>Scan</a:t>
            </a:r>
            <a:r>
              <a:rPr lang="tr-TR" dirty="0"/>
              <a:t> </a:t>
            </a:r>
          </a:p>
        </p:txBody>
      </p:sp>
      <p:sp>
        <p:nvSpPr>
          <p:cNvPr id="3" name="İçerik Yer Tutucusu 2"/>
          <p:cNvSpPr>
            <a:spLocks noGrp="1"/>
          </p:cNvSpPr>
          <p:nvPr>
            <p:ph idx="1"/>
          </p:nvPr>
        </p:nvSpPr>
        <p:spPr/>
        <p:txBody>
          <a:bodyPr/>
          <a:lstStyle/>
          <a:p>
            <a:r>
              <a:rPr lang="tr-TR" dirty="0"/>
              <a:t>Eğer port açık olursa hedef makinadan herhangi bir tepki dönmeyecektir . </a:t>
            </a:r>
          </a:p>
          <a:p>
            <a:r>
              <a:rPr lang="tr-TR" dirty="0"/>
              <a:t>Bu taramayı gerçekleştirmek için aşağıdaki komut kullanılmalıdır . </a:t>
            </a:r>
          </a:p>
          <a:p>
            <a:r>
              <a:rPr lang="tr-TR" dirty="0"/>
              <a:t>#</a:t>
            </a:r>
            <a:r>
              <a:rPr lang="tr-TR" dirty="0" err="1"/>
              <a:t>nmap</a:t>
            </a:r>
            <a:r>
              <a:rPr lang="tr-TR" dirty="0"/>
              <a:t> -</a:t>
            </a:r>
            <a:r>
              <a:rPr lang="tr-TR" dirty="0" err="1"/>
              <a:t>sX</a:t>
            </a:r>
            <a:r>
              <a:rPr lang="tr-TR" dirty="0"/>
              <a:t> -v 192.168.1.2 </a:t>
            </a:r>
          </a:p>
        </p:txBody>
      </p:sp>
      <p:pic>
        <p:nvPicPr>
          <p:cNvPr id="4" name="Resim 3"/>
          <p:cNvPicPr>
            <a:picLocks noChangeAspect="1"/>
          </p:cNvPicPr>
          <p:nvPr/>
        </p:nvPicPr>
        <p:blipFill>
          <a:blip r:embed="rId2"/>
          <a:stretch>
            <a:fillRect/>
          </a:stretch>
        </p:blipFill>
        <p:spPr>
          <a:xfrm>
            <a:off x="3430116" y="3861048"/>
            <a:ext cx="5879497" cy="1944216"/>
          </a:xfrm>
          <a:prstGeom prst="rect">
            <a:avLst/>
          </a:prstGeom>
        </p:spPr>
      </p:pic>
    </p:spTree>
    <p:extLst>
      <p:ext uri="{BB962C8B-B14F-4D97-AF65-F5344CB8AC3E}">
        <p14:creationId xmlns:p14="http://schemas.microsoft.com/office/powerpoint/2010/main" val="364627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Null</a:t>
            </a:r>
            <a:r>
              <a:rPr lang="tr-TR" dirty="0"/>
              <a:t> </a:t>
            </a:r>
            <a:r>
              <a:rPr lang="tr-TR" dirty="0" err="1"/>
              <a:t>Scan</a:t>
            </a:r>
            <a:r>
              <a:rPr lang="tr-TR" dirty="0"/>
              <a:t> </a:t>
            </a:r>
          </a:p>
        </p:txBody>
      </p:sp>
      <p:sp>
        <p:nvSpPr>
          <p:cNvPr id="3" name="İçerik Yer Tutucusu 2"/>
          <p:cNvSpPr>
            <a:spLocks noGrp="1"/>
          </p:cNvSpPr>
          <p:nvPr>
            <p:ph idx="1"/>
          </p:nvPr>
        </p:nvSpPr>
        <p:spPr/>
        <p:txBody>
          <a:bodyPr>
            <a:normAutofit lnSpcReduction="10000"/>
          </a:bodyPr>
          <a:lstStyle/>
          <a:p>
            <a:r>
              <a:rPr lang="tr-TR" dirty="0"/>
              <a:t>Hiçbir bayrağın bulunmayacağı bu tarama türü, gerçek hayatta karşımıza çıkmayan bir durumdur. kaynak makinanın göndereceği bayraksız paketler karşısında hedef makinanın vereceği tepkiler FIN </a:t>
            </a:r>
            <a:r>
              <a:rPr lang="tr-TR" dirty="0" err="1"/>
              <a:t>Scan</a:t>
            </a:r>
            <a:r>
              <a:rPr lang="tr-TR" dirty="0"/>
              <a:t> ile aynıdır. </a:t>
            </a:r>
          </a:p>
          <a:p>
            <a:r>
              <a:rPr lang="tr-TR" dirty="0"/>
              <a:t>Kaynak makinanın göndereceği bayraksız paket, hedef makinanın kapalı bir portuna gelirse hedef makina RST + ACK bayraklı paket döndürecektir.</a:t>
            </a:r>
          </a:p>
          <a:p>
            <a:r>
              <a:rPr lang="tr-TR" dirty="0"/>
              <a:t>Eğer port açık olursa hedef makinadan herhangi bir tepki dönmeyecektir .</a:t>
            </a:r>
          </a:p>
          <a:p>
            <a:r>
              <a:rPr lang="tr-TR" dirty="0"/>
              <a:t>Bu taramayı gerçekleştirmek için aşağıdaki komut kullanılmalıdır.</a:t>
            </a:r>
          </a:p>
          <a:p>
            <a:r>
              <a:rPr lang="tr-TR" dirty="0"/>
              <a:t>#</a:t>
            </a:r>
            <a:r>
              <a:rPr lang="tr-TR" dirty="0" err="1"/>
              <a:t>nmap</a:t>
            </a:r>
            <a:r>
              <a:rPr lang="tr-TR" dirty="0"/>
              <a:t> -</a:t>
            </a:r>
            <a:r>
              <a:rPr lang="tr-TR" dirty="0" err="1"/>
              <a:t>sN</a:t>
            </a:r>
            <a:r>
              <a:rPr lang="tr-TR" dirty="0"/>
              <a:t> -v 192.168.1.2 </a:t>
            </a:r>
          </a:p>
        </p:txBody>
      </p:sp>
    </p:spTree>
    <p:extLst>
      <p:ext uri="{BB962C8B-B14F-4D97-AF65-F5344CB8AC3E}">
        <p14:creationId xmlns:p14="http://schemas.microsoft.com/office/powerpoint/2010/main" val="414393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yagram 3"/>
          <p:cNvGraphicFramePr/>
          <p:nvPr>
            <p:extLst>
              <p:ext uri="{D42A27DB-BD31-4B8C-83A1-F6EECF244321}">
                <p14:modId xmlns:p14="http://schemas.microsoft.com/office/powerpoint/2010/main" val="14473587"/>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8596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Ping</a:t>
            </a:r>
            <a:r>
              <a:rPr lang="tr-TR" dirty="0"/>
              <a:t> </a:t>
            </a:r>
            <a:r>
              <a:rPr lang="tr-TR" dirty="0" err="1"/>
              <a:t>Scan</a:t>
            </a:r>
            <a:r>
              <a:rPr lang="tr-TR" dirty="0"/>
              <a:t> </a:t>
            </a:r>
          </a:p>
        </p:txBody>
      </p:sp>
      <p:sp>
        <p:nvSpPr>
          <p:cNvPr id="3" name="İçerik Yer Tutucusu 2"/>
          <p:cNvSpPr>
            <a:spLocks noGrp="1"/>
          </p:cNvSpPr>
          <p:nvPr>
            <p:ph idx="1"/>
          </p:nvPr>
        </p:nvSpPr>
        <p:spPr/>
        <p:txBody>
          <a:bodyPr/>
          <a:lstStyle/>
          <a:p>
            <a:r>
              <a:rPr lang="tr-TR" dirty="0"/>
              <a:t>Kaynak makinanın hedef makinaya tek bir ICMP </a:t>
            </a:r>
            <a:r>
              <a:rPr lang="tr-TR" dirty="0" err="1"/>
              <a:t>Echo</a:t>
            </a:r>
            <a:r>
              <a:rPr lang="tr-TR" dirty="0"/>
              <a:t> istek paketi göndereceği bu tarama türünde, IP adresi erişilebilir ve ICMP filtreleme bulunmadığı sürece, hedef makina ICMP </a:t>
            </a:r>
            <a:r>
              <a:rPr lang="tr-TR" dirty="0" err="1"/>
              <a:t>Echo</a:t>
            </a:r>
            <a:r>
              <a:rPr lang="tr-TR" dirty="0"/>
              <a:t> cevabı döndürecektir.</a:t>
            </a:r>
          </a:p>
          <a:p>
            <a:r>
              <a:rPr lang="tr-TR" dirty="0"/>
              <a:t>Eğer hedef makina erişilebilir değilse veya paket </a:t>
            </a:r>
            <a:r>
              <a:rPr lang="tr-TR" dirty="0" err="1"/>
              <a:t>filtreliyici</a:t>
            </a:r>
            <a:r>
              <a:rPr lang="tr-TR" dirty="0"/>
              <a:t> ICMP paketlerini filtreliyorsa, hedef makinadan herhangi bir cevap dönmeyecektir .</a:t>
            </a:r>
          </a:p>
          <a:p>
            <a:r>
              <a:rPr lang="tr-TR" dirty="0"/>
              <a:t>Bu taramayı gerçekleştirmek için aşağıdaki komut kullanılmalıdır .</a:t>
            </a:r>
          </a:p>
          <a:p>
            <a:r>
              <a:rPr lang="tr-TR" dirty="0"/>
              <a:t>#</a:t>
            </a:r>
            <a:r>
              <a:rPr lang="tr-TR" dirty="0" err="1"/>
              <a:t>nmap</a:t>
            </a:r>
            <a:r>
              <a:rPr lang="tr-TR" dirty="0"/>
              <a:t> -</a:t>
            </a:r>
            <a:r>
              <a:rPr lang="tr-TR" dirty="0" err="1"/>
              <a:t>sP</a:t>
            </a:r>
            <a:r>
              <a:rPr lang="tr-TR" dirty="0"/>
              <a:t> -v 192.168.1.2 </a:t>
            </a:r>
          </a:p>
        </p:txBody>
      </p:sp>
    </p:spTree>
    <p:extLst>
      <p:ext uri="{BB962C8B-B14F-4D97-AF65-F5344CB8AC3E}">
        <p14:creationId xmlns:p14="http://schemas.microsoft.com/office/powerpoint/2010/main" val="4293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Version</a:t>
            </a:r>
            <a:r>
              <a:rPr lang="tr-TR" dirty="0"/>
              <a:t> </a:t>
            </a:r>
            <a:r>
              <a:rPr lang="tr-TR" dirty="0" err="1"/>
              <a:t>Detection</a:t>
            </a:r>
            <a:r>
              <a:rPr lang="tr-TR" dirty="0"/>
              <a:t> </a:t>
            </a:r>
          </a:p>
        </p:txBody>
      </p:sp>
      <p:sp>
        <p:nvSpPr>
          <p:cNvPr id="3" name="İçerik Yer Tutucusu 2"/>
          <p:cNvSpPr>
            <a:spLocks noGrp="1"/>
          </p:cNvSpPr>
          <p:nvPr>
            <p:ph idx="1"/>
          </p:nvPr>
        </p:nvSpPr>
        <p:spPr/>
        <p:txBody>
          <a:bodyPr>
            <a:normAutofit lnSpcReduction="10000"/>
          </a:bodyPr>
          <a:lstStyle/>
          <a:p>
            <a:r>
              <a:rPr lang="tr-TR" dirty="0" err="1"/>
              <a:t>Version</a:t>
            </a:r>
            <a:r>
              <a:rPr lang="tr-TR" dirty="0"/>
              <a:t> </a:t>
            </a:r>
            <a:r>
              <a:rPr lang="tr-TR" dirty="0" err="1"/>
              <a:t>Detection</a:t>
            </a:r>
            <a:r>
              <a:rPr lang="tr-TR" dirty="0"/>
              <a:t>, bütün portların bilgilerini bulabilecek herhangi bir tarama türü ile beraber çalışır. Eğer herhangi bir tarama türü belirtilmezse yetkili kullanıcılar ( </a:t>
            </a:r>
            <a:r>
              <a:rPr lang="tr-TR" dirty="0" err="1"/>
              <a:t>root</a:t>
            </a:r>
            <a:r>
              <a:rPr lang="tr-TR" dirty="0"/>
              <a:t>, </a:t>
            </a:r>
            <a:r>
              <a:rPr lang="tr-TR" dirty="0" err="1"/>
              <a:t>admin</a:t>
            </a:r>
            <a:r>
              <a:rPr lang="tr-TR" dirty="0"/>
              <a:t> ) için TCP SYN, yetkisiz kullanıcılar için TCP Connect </a:t>
            </a:r>
            <a:r>
              <a:rPr lang="tr-TR" dirty="0" err="1"/>
              <a:t>Scan</a:t>
            </a:r>
            <a:r>
              <a:rPr lang="tr-TR" dirty="0"/>
              <a:t> çalıştırılır.</a:t>
            </a:r>
          </a:p>
          <a:p>
            <a:r>
              <a:rPr lang="tr-TR" dirty="0"/>
              <a:t>Eğer açık port bulunursa, </a:t>
            </a:r>
            <a:r>
              <a:rPr lang="tr-TR" dirty="0" err="1"/>
              <a:t>Version</a:t>
            </a:r>
            <a:r>
              <a:rPr lang="tr-TR" dirty="0"/>
              <a:t> </a:t>
            </a:r>
            <a:r>
              <a:rPr lang="tr-TR" dirty="0" err="1"/>
              <a:t>Detection</a:t>
            </a:r>
            <a:r>
              <a:rPr lang="tr-TR" dirty="0"/>
              <a:t> </a:t>
            </a:r>
            <a:r>
              <a:rPr lang="tr-TR" dirty="0" err="1"/>
              <a:t>Scan</a:t>
            </a:r>
            <a:r>
              <a:rPr lang="tr-TR" dirty="0"/>
              <a:t> hedef makina üzerinde araştırma sürecini başlatır. Hedef makinanın uygulamalarıyla direkt olarak iletişime geçerek elde edebileceği kadar bilgiyi almaya çalışır. </a:t>
            </a:r>
          </a:p>
          <a:p>
            <a:r>
              <a:rPr lang="tr-TR" dirty="0"/>
              <a:t>Başlangıçta varsayılan olarak TCP SYN </a:t>
            </a:r>
            <a:r>
              <a:rPr lang="tr-TR" dirty="0" err="1"/>
              <a:t>Scan</a:t>
            </a:r>
            <a:r>
              <a:rPr lang="tr-TR" dirty="0"/>
              <a:t> yapıldığı ve cevaplarının döndüğünü kabul edersek, 80. Port üzerinde çalışan HTTP hakkında bilgi toplayacak olan </a:t>
            </a:r>
            <a:r>
              <a:rPr lang="tr-TR" dirty="0" err="1"/>
              <a:t>Version</a:t>
            </a:r>
            <a:r>
              <a:rPr lang="tr-TR" dirty="0"/>
              <a:t> </a:t>
            </a:r>
            <a:r>
              <a:rPr lang="tr-TR" dirty="0" err="1"/>
              <a:t>Detection</a:t>
            </a:r>
            <a:r>
              <a:rPr lang="tr-TR" dirty="0"/>
              <a:t> </a:t>
            </a:r>
            <a:r>
              <a:rPr lang="tr-TR" dirty="0" err="1"/>
              <a:t>Scan</a:t>
            </a:r>
            <a:r>
              <a:rPr lang="tr-TR" dirty="0"/>
              <a:t> gerçekleştireceği tarama işlemleri aşağıdaki gibidir .</a:t>
            </a:r>
          </a:p>
        </p:txBody>
      </p:sp>
    </p:spTree>
    <p:extLst>
      <p:ext uri="{BB962C8B-B14F-4D97-AF65-F5344CB8AC3E}">
        <p14:creationId xmlns:p14="http://schemas.microsoft.com/office/powerpoint/2010/main" val="80234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Version</a:t>
            </a:r>
            <a:r>
              <a:rPr lang="tr-TR" dirty="0"/>
              <a:t> </a:t>
            </a:r>
            <a:r>
              <a:rPr lang="tr-TR" dirty="0" err="1"/>
              <a:t>Detection</a:t>
            </a:r>
            <a:r>
              <a:rPr lang="tr-TR" dirty="0"/>
              <a:t> </a:t>
            </a:r>
          </a:p>
        </p:txBody>
      </p:sp>
      <p:sp>
        <p:nvSpPr>
          <p:cNvPr id="3" name="İçerik Yer Tutucusu 2"/>
          <p:cNvSpPr>
            <a:spLocks noGrp="1"/>
          </p:cNvSpPr>
          <p:nvPr>
            <p:ph idx="1"/>
          </p:nvPr>
        </p:nvSpPr>
        <p:spPr>
          <a:xfrm>
            <a:off x="1522414" y="1905000"/>
            <a:ext cx="6012158" cy="4267200"/>
          </a:xfrm>
        </p:spPr>
        <p:txBody>
          <a:bodyPr>
            <a:normAutofit fontScale="92500" lnSpcReduction="10000"/>
          </a:bodyPr>
          <a:lstStyle/>
          <a:p>
            <a:r>
              <a:rPr lang="tr-TR" dirty="0"/>
              <a:t>Farklı port ve uygulamalarda işlem farklı olacaktır. </a:t>
            </a:r>
          </a:p>
          <a:p>
            <a:r>
              <a:rPr lang="tr-TR" dirty="0"/>
              <a:t>Bu taramayı gerçekleştirmek için aşağıdaki komut kullanılmalıdır.</a:t>
            </a:r>
          </a:p>
          <a:p>
            <a:r>
              <a:rPr lang="tr-TR" dirty="0"/>
              <a:t>#</a:t>
            </a:r>
            <a:r>
              <a:rPr lang="tr-TR" dirty="0" err="1"/>
              <a:t>nmap</a:t>
            </a:r>
            <a:r>
              <a:rPr lang="tr-TR" dirty="0"/>
              <a:t> -</a:t>
            </a:r>
            <a:r>
              <a:rPr lang="tr-TR" dirty="0" err="1"/>
              <a:t>sV</a:t>
            </a:r>
            <a:r>
              <a:rPr lang="tr-TR" dirty="0"/>
              <a:t> -v 192.168.1.2 </a:t>
            </a:r>
          </a:p>
          <a:p>
            <a:r>
              <a:rPr lang="tr-TR" dirty="0"/>
              <a:t>PORT     STATE SERVICE VERSION </a:t>
            </a:r>
          </a:p>
          <a:p>
            <a:r>
              <a:rPr lang="tr-TR" dirty="0"/>
              <a:t>22/</a:t>
            </a:r>
            <a:r>
              <a:rPr lang="tr-TR" dirty="0" err="1"/>
              <a:t>tcp</a:t>
            </a:r>
            <a:r>
              <a:rPr lang="tr-TR" dirty="0"/>
              <a:t>   </a:t>
            </a:r>
            <a:r>
              <a:rPr lang="tr-TR" dirty="0" err="1"/>
              <a:t>open</a:t>
            </a:r>
            <a:r>
              <a:rPr lang="tr-TR" dirty="0"/>
              <a:t>  </a:t>
            </a:r>
            <a:r>
              <a:rPr lang="tr-TR" dirty="0" err="1"/>
              <a:t>ssh</a:t>
            </a:r>
            <a:r>
              <a:rPr lang="tr-TR" dirty="0"/>
              <a:t>     </a:t>
            </a:r>
            <a:r>
              <a:rPr lang="tr-TR" dirty="0" err="1"/>
              <a:t>OpenSSH</a:t>
            </a:r>
            <a:r>
              <a:rPr lang="tr-TR" dirty="0"/>
              <a:t> 5.2 (</a:t>
            </a:r>
            <a:r>
              <a:rPr lang="tr-TR" dirty="0" err="1"/>
              <a:t>protocol</a:t>
            </a:r>
            <a:r>
              <a:rPr lang="tr-TR" dirty="0"/>
              <a:t> 2.0) </a:t>
            </a:r>
          </a:p>
          <a:p>
            <a:r>
              <a:rPr lang="tr-TR" dirty="0"/>
              <a:t>53/</a:t>
            </a:r>
            <a:r>
              <a:rPr lang="tr-TR" dirty="0" err="1"/>
              <a:t>tcp</a:t>
            </a:r>
            <a:r>
              <a:rPr lang="tr-TR" dirty="0"/>
              <a:t>   </a:t>
            </a:r>
            <a:r>
              <a:rPr lang="tr-TR" dirty="0" err="1"/>
              <a:t>open</a:t>
            </a:r>
            <a:r>
              <a:rPr lang="tr-TR" dirty="0"/>
              <a:t>  domain  </a:t>
            </a:r>
            <a:r>
              <a:rPr lang="tr-TR" dirty="0" err="1"/>
              <a:t>dnsmasq</a:t>
            </a:r>
            <a:r>
              <a:rPr lang="tr-TR" dirty="0"/>
              <a:t> 2.48 </a:t>
            </a:r>
          </a:p>
          <a:p>
            <a:r>
              <a:rPr lang="tr-TR" dirty="0"/>
              <a:t>80/</a:t>
            </a:r>
            <a:r>
              <a:rPr lang="tr-TR" dirty="0" err="1"/>
              <a:t>tcp</a:t>
            </a:r>
            <a:r>
              <a:rPr lang="tr-TR" dirty="0"/>
              <a:t>   </a:t>
            </a:r>
            <a:r>
              <a:rPr lang="tr-TR" dirty="0" err="1"/>
              <a:t>open</a:t>
            </a:r>
            <a:r>
              <a:rPr lang="tr-TR" dirty="0"/>
              <a:t>  http    </a:t>
            </a:r>
            <a:r>
              <a:rPr lang="tr-TR" dirty="0" err="1"/>
              <a:t>Apache</a:t>
            </a:r>
            <a:r>
              <a:rPr lang="tr-TR" dirty="0"/>
              <a:t> </a:t>
            </a:r>
            <a:r>
              <a:rPr lang="tr-TR" dirty="0" err="1"/>
              <a:t>httpd</a:t>
            </a:r>
            <a:r>
              <a:rPr lang="tr-TR" dirty="0"/>
              <a:t> 2.2.13 ((</a:t>
            </a:r>
            <a:r>
              <a:rPr lang="tr-TR" dirty="0" err="1"/>
              <a:t>Fedora</a:t>
            </a:r>
            <a:r>
              <a:rPr lang="tr-TR" dirty="0"/>
              <a:t>)) </a:t>
            </a:r>
          </a:p>
        </p:txBody>
      </p:sp>
      <p:pic>
        <p:nvPicPr>
          <p:cNvPr id="4" name="Resim 3"/>
          <p:cNvPicPr>
            <a:picLocks noChangeAspect="1"/>
          </p:cNvPicPr>
          <p:nvPr/>
        </p:nvPicPr>
        <p:blipFill>
          <a:blip r:embed="rId2"/>
          <a:stretch>
            <a:fillRect/>
          </a:stretch>
        </p:blipFill>
        <p:spPr>
          <a:xfrm>
            <a:off x="7246540" y="1905000"/>
            <a:ext cx="4572000" cy="4248150"/>
          </a:xfrm>
          <a:prstGeom prst="rect">
            <a:avLst/>
          </a:prstGeom>
        </p:spPr>
      </p:pic>
    </p:spTree>
    <p:extLst>
      <p:ext uri="{BB962C8B-B14F-4D97-AF65-F5344CB8AC3E}">
        <p14:creationId xmlns:p14="http://schemas.microsoft.com/office/powerpoint/2010/main" val="70765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UDP </a:t>
            </a:r>
            <a:r>
              <a:rPr lang="tr-TR" dirty="0" err="1"/>
              <a:t>Scan</a:t>
            </a:r>
            <a:r>
              <a:rPr lang="tr-TR" dirty="0"/>
              <a:t> </a:t>
            </a:r>
          </a:p>
        </p:txBody>
      </p:sp>
      <p:sp>
        <p:nvSpPr>
          <p:cNvPr id="3" name="İçerik Yer Tutucusu 2"/>
          <p:cNvSpPr>
            <a:spLocks noGrp="1"/>
          </p:cNvSpPr>
          <p:nvPr>
            <p:ph idx="1"/>
          </p:nvPr>
        </p:nvSpPr>
        <p:spPr/>
        <p:txBody>
          <a:bodyPr/>
          <a:lstStyle/>
          <a:p>
            <a:r>
              <a:rPr lang="tr-TR" dirty="0"/>
              <a:t>Kaynak makinanın göndereceği UDP paketine ICMP Port </a:t>
            </a:r>
            <a:r>
              <a:rPr lang="tr-TR" dirty="0" err="1"/>
              <a:t>Unreachable</a:t>
            </a:r>
            <a:r>
              <a:rPr lang="tr-TR" dirty="0"/>
              <a:t> cevabı döndüren hedef makina kapalı kabul edilecektir.</a:t>
            </a:r>
          </a:p>
          <a:p>
            <a:r>
              <a:rPr lang="tr-TR" dirty="0"/>
              <a:t>Herhangi bir tepki döndürmeyen hedef makina </a:t>
            </a:r>
            <a:r>
              <a:rPr lang="tr-TR" dirty="0" err="1"/>
              <a:t>open</a:t>
            </a:r>
            <a:r>
              <a:rPr lang="tr-TR" dirty="0"/>
              <a:t> | </a:t>
            </a:r>
            <a:r>
              <a:rPr lang="tr-TR" dirty="0" err="1"/>
              <a:t>filtered</a:t>
            </a:r>
            <a:r>
              <a:rPr lang="tr-TR" dirty="0"/>
              <a:t> ( </a:t>
            </a:r>
            <a:r>
              <a:rPr lang="tr-TR" dirty="0" err="1"/>
              <a:t>Bknz</a:t>
            </a:r>
            <a:r>
              <a:rPr lang="tr-TR" dirty="0"/>
              <a:t>. Portların Taramalara Verebileceği Cevaplar ) kabul edilecektir.</a:t>
            </a:r>
          </a:p>
          <a:p>
            <a:r>
              <a:rPr lang="tr-TR" dirty="0"/>
              <a:t>UDP paketiyle cevap döndüren hedef makinaya ait port açık kabul edilecektir.</a:t>
            </a:r>
          </a:p>
          <a:p>
            <a:r>
              <a:rPr lang="tr-TR" dirty="0"/>
              <a:t>Bu taramayı gerçekleştirmek için aşağıdaki komut kullanılmalıdır .</a:t>
            </a:r>
          </a:p>
          <a:p>
            <a:r>
              <a:rPr lang="tr-TR" dirty="0"/>
              <a:t>#</a:t>
            </a:r>
            <a:r>
              <a:rPr lang="tr-TR" dirty="0" err="1"/>
              <a:t>nmap</a:t>
            </a:r>
            <a:r>
              <a:rPr lang="tr-TR" dirty="0"/>
              <a:t> -</a:t>
            </a:r>
            <a:r>
              <a:rPr lang="tr-TR" dirty="0" err="1"/>
              <a:t>sU</a:t>
            </a:r>
            <a:r>
              <a:rPr lang="tr-TR" dirty="0"/>
              <a:t> -v 192.168.1.2</a:t>
            </a:r>
          </a:p>
        </p:txBody>
      </p:sp>
    </p:spTree>
    <p:extLst>
      <p:ext uri="{BB962C8B-B14F-4D97-AF65-F5344CB8AC3E}">
        <p14:creationId xmlns:p14="http://schemas.microsoft.com/office/powerpoint/2010/main" val="427793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IP Protocol </a:t>
            </a:r>
            <a:r>
              <a:rPr lang="tr-TR" dirty="0" err="1"/>
              <a:t>Scan</a:t>
            </a:r>
            <a:r>
              <a:rPr lang="tr-TR" dirty="0"/>
              <a:t> </a:t>
            </a:r>
          </a:p>
        </p:txBody>
      </p:sp>
      <p:sp>
        <p:nvSpPr>
          <p:cNvPr id="3" name="İçerik Yer Tutucusu 2"/>
          <p:cNvSpPr>
            <a:spLocks noGrp="1"/>
          </p:cNvSpPr>
          <p:nvPr>
            <p:ph idx="1"/>
          </p:nvPr>
        </p:nvSpPr>
        <p:spPr/>
        <p:txBody>
          <a:bodyPr/>
          <a:lstStyle/>
          <a:p>
            <a:r>
              <a:rPr lang="tr-TR" dirty="0"/>
              <a:t>IP paketleriyle gerçekleştirilen bu taramada, erişilemeyen bir IP  taramaya cevap vermeyecektir.</a:t>
            </a:r>
          </a:p>
          <a:p>
            <a:r>
              <a:rPr lang="tr-TR" dirty="0"/>
              <a:t>Erişilebilen bir IP ise protokol tipine mahsus olacak şekilde RST bayraklı paket döndürecektir .</a:t>
            </a:r>
          </a:p>
          <a:p>
            <a:r>
              <a:rPr lang="tr-TR" dirty="0"/>
              <a:t>Bu taramayı gerçekleştirmek için aşağıdaki komut kullanılmalıdır .</a:t>
            </a:r>
          </a:p>
          <a:p>
            <a:r>
              <a:rPr lang="tr-TR" dirty="0"/>
              <a:t>#</a:t>
            </a:r>
            <a:r>
              <a:rPr lang="tr-TR" dirty="0" err="1"/>
              <a:t>nmap</a:t>
            </a:r>
            <a:r>
              <a:rPr lang="tr-TR" dirty="0"/>
              <a:t> -</a:t>
            </a:r>
            <a:r>
              <a:rPr lang="tr-TR" dirty="0" err="1"/>
              <a:t>sO</a:t>
            </a:r>
            <a:r>
              <a:rPr lang="tr-TR" dirty="0"/>
              <a:t> -v 192.168.1.2</a:t>
            </a:r>
          </a:p>
        </p:txBody>
      </p:sp>
    </p:spTree>
    <p:extLst>
      <p:ext uri="{BB962C8B-B14F-4D97-AF65-F5344CB8AC3E}">
        <p14:creationId xmlns:p14="http://schemas.microsoft.com/office/powerpoint/2010/main" val="308193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ACK </a:t>
            </a:r>
            <a:r>
              <a:rPr lang="tr-TR" dirty="0" err="1"/>
              <a:t>Scan</a:t>
            </a:r>
            <a:r>
              <a:rPr lang="tr-TR" dirty="0"/>
              <a:t> </a:t>
            </a:r>
          </a:p>
        </p:txBody>
      </p:sp>
      <p:sp>
        <p:nvSpPr>
          <p:cNvPr id="3" name="İçerik Yer Tutucusu 2"/>
          <p:cNvSpPr>
            <a:spLocks noGrp="1"/>
          </p:cNvSpPr>
          <p:nvPr>
            <p:ph idx="1"/>
          </p:nvPr>
        </p:nvSpPr>
        <p:spPr/>
        <p:txBody>
          <a:bodyPr/>
          <a:lstStyle/>
          <a:p>
            <a:r>
              <a:rPr lang="tr-TR" dirty="0"/>
              <a:t>Kaynak makinanın hedef makinaya TCP ACK bayraklı paket göndereceği bu tarama türünde, hedef makina tarafından ICMP </a:t>
            </a:r>
            <a:r>
              <a:rPr lang="tr-TR" dirty="0" err="1"/>
              <a:t>Destination</a:t>
            </a:r>
            <a:r>
              <a:rPr lang="tr-TR" dirty="0"/>
              <a:t> </a:t>
            </a:r>
            <a:r>
              <a:rPr lang="tr-TR" dirty="0" err="1"/>
              <a:t>Unreachable</a:t>
            </a:r>
            <a:r>
              <a:rPr lang="tr-TR" dirty="0"/>
              <a:t> mesajı dönerse yada herhangi bir tepki oluşmazsa  port “</a:t>
            </a:r>
            <a:r>
              <a:rPr lang="tr-TR" dirty="0" err="1"/>
              <a:t>filtered</a:t>
            </a:r>
            <a:r>
              <a:rPr lang="tr-TR" dirty="0"/>
              <a:t>” olarak kabul edilir.</a:t>
            </a:r>
          </a:p>
          <a:p>
            <a:r>
              <a:rPr lang="tr-TR" dirty="0"/>
              <a:t>Eğer hedef makina RST bayraklı paket döndürürse port “</a:t>
            </a:r>
            <a:r>
              <a:rPr lang="tr-TR" dirty="0" err="1"/>
              <a:t>unfiltered</a:t>
            </a:r>
            <a:r>
              <a:rPr lang="tr-TR" dirty="0"/>
              <a:t>” kabul edilir.</a:t>
            </a:r>
          </a:p>
          <a:p>
            <a:r>
              <a:rPr lang="tr-TR" dirty="0"/>
              <a:t>Bu taramayı gerçekleştirmek için aşağıdaki komut kullanılmalıdır.</a:t>
            </a:r>
          </a:p>
          <a:p>
            <a:r>
              <a:rPr lang="tr-TR" dirty="0"/>
              <a:t>#</a:t>
            </a:r>
            <a:r>
              <a:rPr lang="tr-TR" dirty="0" err="1"/>
              <a:t>nmap</a:t>
            </a:r>
            <a:r>
              <a:rPr lang="tr-TR" dirty="0"/>
              <a:t> -</a:t>
            </a:r>
            <a:r>
              <a:rPr lang="tr-TR" dirty="0" err="1"/>
              <a:t>sA</a:t>
            </a:r>
            <a:r>
              <a:rPr lang="tr-TR" dirty="0"/>
              <a:t> -v 192.168.1.2 –p 80 </a:t>
            </a:r>
          </a:p>
        </p:txBody>
      </p:sp>
    </p:spTree>
    <p:extLst>
      <p:ext uri="{BB962C8B-B14F-4D97-AF65-F5344CB8AC3E}">
        <p14:creationId xmlns:p14="http://schemas.microsoft.com/office/powerpoint/2010/main" val="8628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Window</a:t>
            </a:r>
            <a:r>
              <a:rPr lang="tr-TR" dirty="0"/>
              <a:t> </a:t>
            </a:r>
            <a:r>
              <a:rPr lang="tr-TR" dirty="0" err="1"/>
              <a:t>Scan</a:t>
            </a:r>
            <a:r>
              <a:rPr lang="tr-TR" dirty="0"/>
              <a:t> </a:t>
            </a:r>
          </a:p>
        </p:txBody>
      </p:sp>
      <p:sp>
        <p:nvSpPr>
          <p:cNvPr id="3" name="İçerik Yer Tutucusu 2"/>
          <p:cNvSpPr>
            <a:spLocks noGrp="1"/>
          </p:cNvSpPr>
          <p:nvPr>
            <p:ph idx="1"/>
          </p:nvPr>
        </p:nvSpPr>
        <p:spPr/>
        <p:txBody>
          <a:bodyPr>
            <a:normAutofit lnSpcReduction="10000"/>
          </a:bodyPr>
          <a:lstStyle/>
          <a:p>
            <a:r>
              <a:rPr lang="tr-TR" dirty="0"/>
              <a:t>-</a:t>
            </a:r>
            <a:r>
              <a:rPr lang="tr-TR" dirty="0" err="1"/>
              <a:t>Window</a:t>
            </a:r>
            <a:r>
              <a:rPr lang="tr-TR" dirty="0"/>
              <a:t> </a:t>
            </a:r>
            <a:r>
              <a:rPr lang="tr-TR" dirty="0" err="1"/>
              <a:t>Scan</a:t>
            </a:r>
            <a:r>
              <a:rPr lang="tr-TR" dirty="0"/>
              <a:t>, ACK </a:t>
            </a:r>
            <a:r>
              <a:rPr lang="tr-TR" dirty="0" err="1"/>
              <a:t>Scan</a:t>
            </a:r>
            <a:r>
              <a:rPr lang="tr-TR" dirty="0"/>
              <a:t> türüne benzer ancak bir önemli farkı vardır. </a:t>
            </a:r>
            <a:r>
              <a:rPr lang="tr-TR" dirty="0" err="1"/>
              <a:t>Window</a:t>
            </a:r>
            <a:r>
              <a:rPr lang="tr-TR" dirty="0"/>
              <a:t> </a:t>
            </a:r>
            <a:r>
              <a:rPr lang="tr-TR" dirty="0" err="1"/>
              <a:t>Scan</a:t>
            </a:r>
            <a:r>
              <a:rPr lang="tr-TR" dirty="0"/>
              <a:t> portların açık olma durumlarını yani “</a:t>
            </a:r>
            <a:r>
              <a:rPr lang="tr-TR" dirty="0" err="1"/>
              <a:t>open</a:t>
            </a:r>
            <a:r>
              <a:rPr lang="tr-TR" dirty="0"/>
              <a:t>” durumlarını gösterebilir. Bu taramanın ismi TCP </a:t>
            </a:r>
            <a:r>
              <a:rPr lang="tr-TR" dirty="0" err="1"/>
              <a:t>Windowing</a:t>
            </a:r>
            <a:r>
              <a:rPr lang="tr-TR" dirty="0"/>
              <a:t> işleminden gelmektedir. Bazı TCP yığınları, RST bayraklı paketlere cevap döndüreceği zaman, kendilerine mahsus </a:t>
            </a:r>
            <a:r>
              <a:rPr lang="tr-TR" dirty="0" err="1"/>
              <a:t>window</a:t>
            </a:r>
            <a:r>
              <a:rPr lang="tr-TR" dirty="0"/>
              <a:t> boyutları sağlarlar. </a:t>
            </a:r>
          </a:p>
          <a:p>
            <a:r>
              <a:rPr lang="tr-TR" dirty="0"/>
              <a:t>Hedef makinaya ait kapalı bir porttan dönen RST </a:t>
            </a:r>
            <a:r>
              <a:rPr lang="tr-TR" dirty="0" err="1"/>
              <a:t>frame</a:t>
            </a:r>
            <a:r>
              <a:rPr lang="tr-TR" dirty="0"/>
              <a:t> ait </a:t>
            </a:r>
            <a:r>
              <a:rPr lang="tr-TR" dirty="0" err="1"/>
              <a:t>window</a:t>
            </a:r>
            <a:r>
              <a:rPr lang="tr-TR" dirty="0"/>
              <a:t> boyutu sıfırdır (0) .</a:t>
            </a:r>
          </a:p>
          <a:p>
            <a:r>
              <a:rPr lang="tr-TR" dirty="0"/>
              <a:t>Hedef makinaya ait açık bir porttan dönen RST </a:t>
            </a:r>
            <a:r>
              <a:rPr lang="tr-TR" dirty="0" err="1"/>
              <a:t>frame</a:t>
            </a:r>
            <a:r>
              <a:rPr lang="tr-TR" dirty="0"/>
              <a:t> ait </a:t>
            </a:r>
            <a:r>
              <a:rPr lang="tr-TR" dirty="0" err="1"/>
              <a:t>window</a:t>
            </a:r>
            <a:r>
              <a:rPr lang="tr-TR" dirty="0"/>
              <a:t> boyutu sıfırdan farklı olur .</a:t>
            </a:r>
          </a:p>
          <a:p>
            <a:r>
              <a:rPr lang="tr-TR" dirty="0"/>
              <a:t>Bu taramayı gerçekleştirmek için aşağıdaki komut kullanılmalıdır </a:t>
            </a:r>
          </a:p>
          <a:p>
            <a:r>
              <a:rPr lang="tr-TR" dirty="0"/>
              <a:t>#</a:t>
            </a:r>
            <a:r>
              <a:rPr lang="tr-TR" dirty="0" err="1"/>
              <a:t>nmap</a:t>
            </a:r>
            <a:r>
              <a:rPr lang="tr-TR" dirty="0"/>
              <a:t> -</a:t>
            </a:r>
            <a:r>
              <a:rPr lang="tr-TR" dirty="0" err="1"/>
              <a:t>sW</a:t>
            </a:r>
            <a:r>
              <a:rPr lang="tr-TR" dirty="0"/>
              <a:t> -v 192.168.1.2  </a:t>
            </a:r>
          </a:p>
        </p:txBody>
      </p:sp>
    </p:spTree>
    <p:extLst>
      <p:ext uri="{BB962C8B-B14F-4D97-AF65-F5344CB8AC3E}">
        <p14:creationId xmlns:p14="http://schemas.microsoft.com/office/powerpoint/2010/main" val="209601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RPC </a:t>
            </a:r>
            <a:r>
              <a:rPr lang="tr-TR" dirty="0" err="1"/>
              <a:t>Scan</a:t>
            </a:r>
            <a:r>
              <a:rPr lang="tr-TR" dirty="0"/>
              <a:t> </a:t>
            </a:r>
          </a:p>
        </p:txBody>
      </p:sp>
      <p:sp>
        <p:nvSpPr>
          <p:cNvPr id="3" name="İçerik Yer Tutucusu 2"/>
          <p:cNvSpPr>
            <a:spLocks noGrp="1"/>
          </p:cNvSpPr>
          <p:nvPr>
            <p:ph idx="1"/>
          </p:nvPr>
        </p:nvSpPr>
        <p:spPr/>
        <p:txBody>
          <a:bodyPr/>
          <a:lstStyle/>
          <a:p>
            <a:r>
              <a:rPr lang="tr-TR" dirty="0"/>
              <a:t>RPC </a:t>
            </a:r>
            <a:r>
              <a:rPr lang="tr-TR" dirty="0" err="1"/>
              <a:t>Scan</a:t>
            </a:r>
            <a:r>
              <a:rPr lang="tr-TR" dirty="0"/>
              <a:t>, hedef makina üzerinde koşan RPC uygulamalarını keşfeder. Başka bir tarama türü ile açık portlar keşfedildikten </a:t>
            </a:r>
            <a:r>
              <a:rPr lang="tr-TR" dirty="0" err="1"/>
              <a:t>sonra,RPC</a:t>
            </a:r>
            <a:r>
              <a:rPr lang="tr-TR" dirty="0"/>
              <a:t> </a:t>
            </a:r>
            <a:r>
              <a:rPr lang="tr-TR" dirty="0" err="1"/>
              <a:t>Scan</a:t>
            </a:r>
            <a:r>
              <a:rPr lang="tr-TR" dirty="0"/>
              <a:t> hedef makinanın açık portlarına RPC </a:t>
            </a:r>
            <a:r>
              <a:rPr lang="tr-TR" dirty="0" err="1"/>
              <a:t>null</a:t>
            </a:r>
            <a:r>
              <a:rPr lang="tr-TR" dirty="0"/>
              <a:t> göndererek, eğer çalışan bir RPC uygulaması varsa, RPC uygulamasını harekete </a:t>
            </a:r>
            <a:r>
              <a:rPr lang="tr-TR" dirty="0" err="1"/>
              <a:t>geçirir.RPC</a:t>
            </a:r>
            <a:r>
              <a:rPr lang="tr-TR" dirty="0"/>
              <a:t> </a:t>
            </a:r>
            <a:r>
              <a:rPr lang="tr-TR" dirty="0" err="1"/>
              <a:t>Scan</a:t>
            </a:r>
            <a:r>
              <a:rPr lang="tr-TR" dirty="0"/>
              <a:t>, </a:t>
            </a:r>
            <a:r>
              <a:rPr lang="tr-TR" dirty="0" err="1"/>
              <a:t>Version</a:t>
            </a:r>
            <a:r>
              <a:rPr lang="tr-TR" dirty="0"/>
              <a:t> </a:t>
            </a:r>
            <a:r>
              <a:rPr lang="tr-TR" dirty="0" err="1"/>
              <a:t>Detection</a:t>
            </a:r>
            <a:r>
              <a:rPr lang="tr-TR" dirty="0"/>
              <a:t> </a:t>
            </a:r>
            <a:r>
              <a:rPr lang="tr-TR" dirty="0" err="1"/>
              <a:t>Scan</a:t>
            </a:r>
            <a:r>
              <a:rPr lang="tr-TR" dirty="0"/>
              <a:t> işlemi esnasında otomatik olarak çalıştırılır.</a:t>
            </a:r>
          </a:p>
          <a:p>
            <a:r>
              <a:rPr lang="tr-TR" dirty="0"/>
              <a:t>Bu taramayı gerçekleştirmek için aşağıdaki komut kullanılmalıdır :</a:t>
            </a:r>
          </a:p>
          <a:p>
            <a:r>
              <a:rPr lang="tr-TR" dirty="0"/>
              <a:t>#</a:t>
            </a:r>
            <a:r>
              <a:rPr lang="tr-TR" dirty="0" err="1"/>
              <a:t>nmap</a:t>
            </a:r>
            <a:r>
              <a:rPr lang="tr-TR" dirty="0"/>
              <a:t> -</a:t>
            </a:r>
            <a:r>
              <a:rPr lang="tr-TR" dirty="0" err="1"/>
              <a:t>sR</a:t>
            </a:r>
            <a:r>
              <a:rPr lang="tr-TR" dirty="0"/>
              <a:t> -v 192.168.1.2 </a:t>
            </a:r>
          </a:p>
        </p:txBody>
      </p:sp>
    </p:spTree>
    <p:extLst>
      <p:ext uri="{BB962C8B-B14F-4D97-AF65-F5344CB8AC3E}">
        <p14:creationId xmlns:p14="http://schemas.microsoft.com/office/powerpoint/2010/main" val="277205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IdleScan</a:t>
            </a:r>
            <a:r>
              <a:rPr lang="tr-TR" dirty="0"/>
              <a:t>  </a:t>
            </a:r>
          </a:p>
        </p:txBody>
      </p:sp>
      <p:sp>
        <p:nvSpPr>
          <p:cNvPr id="3" name="İçerik Yer Tutucusu 2"/>
          <p:cNvSpPr>
            <a:spLocks noGrp="1"/>
          </p:cNvSpPr>
          <p:nvPr>
            <p:ph idx="1"/>
          </p:nvPr>
        </p:nvSpPr>
        <p:spPr/>
        <p:txBody>
          <a:bodyPr/>
          <a:lstStyle/>
          <a:p>
            <a:r>
              <a:rPr lang="tr-TR" dirty="0"/>
              <a:t>Kaynak makinanın hedef makinayı tarama esnasında aktif olarak rol almadığı bir türdür. Kaynak makina  “</a:t>
            </a:r>
            <a:r>
              <a:rPr lang="tr-TR" dirty="0" err="1"/>
              <a:t>zombie</a:t>
            </a:r>
            <a:r>
              <a:rPr lang="tr-TR" dirty="0"/>
              <a:t>” olarak nitelendirilen makinalar üzerinden hedef makinayı tarayarak bilgi toplar .</a:t>
            </a:r>
          </a:p>
          <a:p>
            <a:r>
              <a:rPr lang="tr-TR" dirty="0"/>
              <a:t>Bu taramayı gerçekleştirmek için aşağıdaki komut kullanılmalıdır .</a:t>
            </a:r>
          </a:p>
          <a:p>
            <a:r>
              <a:rPr lang="tr-TR" dirty="0" err="1"/>
              <a:t>nmap</a:t>
            </a:r>
            <a:r>
              <a:rPr lang="tr-TR" dirty="0"/>
              <a:t> -</a:t>
            </a:r>
            <a:r>
              <a:rPr lang="tr-TR" dirty="0" err="1"/>
              <a:t>sI</a:t>
            </a:r>
            <a:r>
              <a:rPr lang="tr-TR" dirty="0"/>
              <a:t> -v [</a:t>
            </a:r>
            <a:r>
              <a:rPr lang="tr-TR" dirty="0" err="1"/>
              <a:t>Zombie_IP</a:t>
            </a:r>
            <a:r>
              <a:rPr lang="tr-TR" dirty="0"/>
              <a:t>] [</a:t>
            </a:r>
            <a:r>
              <a:rPr lang="tr-TR" dirty="0" err="1"/>
              <a:t>Hedef_IP</a:t>
            </a:r>
            <a:r>
              <a:rPr lang="tr-TR" dirty="0"/>
              <a:t>] </a:t>
            </a:r>
          </a:p>
        </p:txBody>
      </p:sp>
    </p:spTree>
    <p:extLst>
      <p:ext uri="{BB962C8B-B14F-4D97-AF65-F5344CB8AC3E}">
        <p14:creationId xmlns:p14="http://schemas.microsoft.com/office/powerpoint/2010/main" val="287765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IdleScan</a:t>
            </a:r>
            <a:r>
              <a:rPr lang="tr-TR" dirty="0"/>
              <a:t> </a:t>
            </a:r>
          </a:p>
        </p:txBody>
      </p:sp>
      <p:pic>
        <p:nvPicPr>
          <p:cNvPr id="4" name="İçerik Yer Tutucusu 3"/>
          <p:cNvPicPr>
            <a:picLocks noGrp="1" noChangeAspect="1"/>
          </p:cNvPicPr>
          <p:nvPr>
            <p:ph idx="1"/>
          </p:nvPr>
        </p:nvPicPr>
        <p:blipFill>
          <a:blip r:embed="rId2"/>
          <a:stretch>
            <a:fillRect/>
          </a:stretch>
        </p:blipFill>
        <p:spPr>
          <a:xfrm>
            <a:off x="4654252" y="476672"/>
            <a:ext cx="5544616" cy="5799909"/>
          </a:xfrm>
          <a:prstGeom prst="rect">
            <a:avLst/>
          </a:prstGeom>
        </p:spPr>
      </p:pic>
    </p:spTree>
    <p:extLst>
      <p:ext uri="{BB962C8B-B14F-4D97-AF65-F5344CB8AC3E}">
        <p14:creationId xmlns:p14="http://schemas.microsoft.com/office/powerpoint/2010/main" val="58865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theharvester</a:t>
            </a:r>
            <a:endParaRPr lang="tr-TR" dirty="0"/>
          </a:p>
        </p:txBody>
      </p:sp>
      <p:sp>
        <p:nvSpPr>
          <p:cNvPr id="3" name="İçerik Yer Tutucusu 2"/>
          <p:cNvSpPr>
            <a:spLocks noGrp="1"/>
          </p:cNvSpPr>
          <p:nvPr>
            <p:ph idx="1"/>
          </p:nvPr>
        </p:nvSpPr>
        <p:spPr/>
        <p:txBody>
          <a:bodyPr/>
          <a:lstStyle/>
          <a:p>
            <a:r>
              <a:rPr lang="tr-TR" dirty="0" err="1"/>
              <a:t>TheHarvester</a:t>
            </a:r>
            <a:r>
              <a:rPr lang="tr-TR" dirty="0"/>
              <a:t> aracı, hedef sistem/etki alanı üzerinden aktif ve pasif olarak bilgi toplamaya yarayan ve sızma testlerinde de kullanılan bir araçtır. Bu yazıda </a:t>
            </a:r>
            <a:r>
              <a:rPr lang="tr-TR" dirty="0" err="1"/>
              <a:t>TheHarvester</a:t>
            </a:r>
            <a:r>
              <a:rPr lang="tr-TR" dirty="0"/>
              <a:t> tarafından sunulan temel hizmetler incelenecektir.</a:t>
            </a:r>
          </a:p>
          <a:p>
            <a:r>
              <a:rPr lang="tr-TR" dirty="0" err="1"/>
              <a:t>TheHarvester</a:t>
            </a:r>
            <a:r>
              <a:rPr lang="tr-TR" dirty="0"/>
              <a:t> aracı ile pasif olarak Google, Bing,… gibi arama motorlarından, </a:t>
            </a:r>
            <a:r>
              <a:rPr lang="tr-TR" dirty="0" err="1"/>
              <a:t>Linkedin</a:t>
            </a:r>
            <a:r>
              <a:rPr lang="tr-TR" dirty="0"/>
              <a:t>, </a:t>
            </a:r>
            <a:r>
              <a:rPr lang="tr-TR" dirty="0" err="1"/>
              <a:t>Shodan</a:t>
            </a:r>
            <a:r>
              <a:rPr lang="tr-TR" dirty="0"/>
              <a:t> gibi platformlardan kullanıcı profilleri, mail adresleri, sanal </a:t>
            </a:r>
            <a:r>
              <a:rPr lang="tr-TR" dirty="0" err="1"/>
              <a:t>hostlar</a:t>
            </a:r>
            <a:r>
              <a:rPr lang="tr-TR" dirty="0"/>
              <a:t>,… tespit edilebilir. Aktif olarak da DNS adlarını ve alt etki alanlarını bulmaya yönelik kaba kuvvet saldırıları gerçekleştirilebilir.</a:t>
            </a:r>
          </a:p>
          <a:p>
            <a:endParaRPr lang="tr-TR" dirty="0"/>
          </a:p>
        </p:txBody>
      </p:sp>
    </p:spTree>
    <p:extLst>
      <p:ext uri="{BB962C8B-B14F-4D97-AF65-F5344CB8AC3E}">
        <p14:creationId xmlns:p14="http://schemas.microsoft.com/office/powerpoint/2010/main" val="89382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FTP </a:t>
            </a:r>
            <a:r>
              <a:rPr lang="tr-TR" dirty="0" err="1"/>
              <a:t>Bounce</a:t>
            </a:r>
            <a:r>
              <a:rPr lang="tr-TR" dirty="0"/>
              <a:t> </a:t>
            </a:r>
            <a:r>
              <a:rPr lang="tr-TR" dirty="0" err="1"/>
              <a:t>Scan</a:t>
            </a:r>
            <a:endParaRPr lang="tr-TR" dirty="0"/>
          </a:p>
        </p:txBody>
      </p:sp>
      <p:sp>
        <p:nvSpPr>
          <p:cNvPr id="3" name="İçerik Yer Tutucusu 2"/>
          <p:cNvSpPr>
            <a:spLocks noGrp="1"/>
          </p:cNvSpPr>
          <p:nvPr>
            <p:ph idx="1"/>
          </p:nvPr>
        </p:nvSpPr>
        <p:spPr/>
        <p:txBody>
          <a:bodyPr>
            <a:normAutofit fontScale="92500" lnSpcReduction="10000"/>
          </a:bodyPr>
          <a:lstStyle/>
          <a:p>
            <a:r>
              <a:rPr lang="tr-TR" dirty="0"/>
              <a:t>FTP </a:t>
            </a:r>
            <a:r>
              <a:rPr lang="tr-TR" dirty="0" err="1"/>
              <a:t>Bounce</a:t>
            </a:r>
            <a:r>
              <a:rPr lang="tr-TR" dirty="0"/>
              <a:t> </a:t>
            </a:r>
            <a:r>
              <a:rPr lang="tr-TR" dirty="0" err="1"/>
              <a:t>Scan</a:t>
            </a:r>
            <a:r>
              <a:rPr lang="tr-TR" dirty="0"/>
              <a:t>, FTP Serverlarının pasif olarak çalışması ile gerçekleştirilir. Pasif </a:t>
            </a:r>
            <a:r>
              <a:rPr lang="tr-TR" dirty="0" err="1"/>
              <a:t>moddaki</a:t>
            </a:r>
            <a:r>
              <a:rPr lang="tr-TR" dirty="0"/>
              <a:t> </a:t>
            </a:r>
            <a:r>
              <a:rPr lang="tr-TR" dirty="0" err="1"/>
              <a:t>FTPde</a:t>
            </a:r>
            <a:r>
              <a:rPr lang="tr-TR" dirty="0"/>
              <a:t>, komut bağlantıları ile veriler tamamen ayrıdır. FTP Serverlar dışarıya veri bağlantıları kurduğu için FW ile uyumlu çalışması gerekir. Bunun dışında, herhangi bir kullanıcı bir veriyi tamamen farklı bir hedefe gönderebilir. </a:t>
            </a:r>
          </a:p>
          <a:p>
            <a:r>
              <a:rPr lang="tr-TR" dirty="0" err="1"/>
              <a:t>Nmapin</a:t>
            </a:r>
            <a:r>
              <a:rPr lang="tr-TR" dirty="0"/>
              <a:t> taramayı gerçekleştirebilmesi için, aradaki adam olacak olan FTP Serverla bağlantı kurması gerekir. Bağlantı kurulduktan sonra </a:t>
            </a:r>
            <a:r>
              <a:rPr lang="tr-TR" dirty="0" err="1"/>
              <a:t>Nmap</a:t>
            </a:r>
            <a:r>
              <a:rPr lang="tr-TR" dirty="0"/>
              <a:t> verileri taranacak olan hedef IP ve porta yönlendirir. </a:t>
            </a:r>
          </a:p>
          <a:p>
            <a:r>
              <a:rPr lang="tr-TR" dirty="0"/>
              <a:t>Yönlendirme işleminden sonra FTP üzerinde taramayı gerçekleştirebilmek için öncelikle PORT komutu, daha sonra verileri aktarabilmek için LIST komutu çalıştırılır. </a:t>
            </a:r>
          </a:p>
          <a:p>
            <a:r>
              <a:rPr lang="tr-TR" dirty="0"/>
              <a:t>Kapalı portta bağlantı sağlanamazken, açık portta sağlanır .</a:t>
            </a:r>
          </a:p>
        </p:txBody>
      </p:sp>
    </p:spTree>
    <p:extLst>
      <p:ext uri="{BB962C8B-B14F-4D97-AF65-F5344CB8AC3E}">
        <p14:creationId xmlns:p14="http://schemas.microsoft.com/office/powerpoint/2010/main" val="336078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FTP </a:t>
            </a:r>
            <a:r>
              <a:rPr lang="tr-TR" dirty="0" err="1"/>
              <a:t>Bounce</a:t>
            </a:r>
            <a:r>
              <a:rPr lang="tr-TR" dirty="0"/>
              <a:t> </a:t>
            </a:r>
            <a:r>
              <a:rPr lang="tr-TR" dirty="0" err="1"/>
              <a:t>Scan</a:t>
            </a:r>
            <a:endParaRPr lang="tr-TR" dirty="0"/>
          </a:p>
        </p:txBody>
      </p:sp>
      <p:sp>
        <p:nvSpPr>
          <p:cNvPr id="3" name="İçerik Yer Tutucusu 2"/>
          <p:cNvSpPr>
            <a:spLocks noGrp="1"/>
          </p:cNvSpPr>
          <p:nvPr>
            <p:ph idx="1"/>
          </p:nvPr>
        </p:nvSpPr>
        <p:spPr>
          <a:xfrm>
            <a:off x="1522414" y="1905000"/>
            <a:ext cx="4355974" cy="4267200"/>
          </a:xfrm>
        </p:spPr>
        <p:txBody>
          <a:bodyPr/>
          <a:lstStyle/>
          <a:p>
            <a:r>
              <a:rPr lang="tr-TR" dirty="0"/>
              <a:t>Bu taramayı gerçekleştirmek için aşağıdaki komut kullanılmalıdır :  </a:t>
            </a:r>
          </a:p>
          <a:p>
            <a:r>
              <a:rPr lang="tr-TR" dirty="0" err="1"/>
              <a:t>nmap</a:t>
            </a:r>
            <a:r>
              <a:rPr lang="tr-TR" dirty="0"/>
              <a:t> -b -v [</a:t>
            </a:r>
            <a:r>
              <a:rPr lang="tr-TR" dirty="0" err="1"/>
              <a:t>user@ftpserver</a:t>
            </a:r>
            <a:r>
              <a:rPr lang="tr-TR" dirty="0"/>
              <a:t>] [</a:t>
            </a:r>
            <a:r>
              <a:rPr lang="tr-TR" dirty="0" err="1"/>
              <a:t>Hedef_IP</a:t>
            </a:r>
            <a:r>
              <a:rPr lang="tr-TR" dirty="0"/>
              <a:t>] </a:t>
            </a:r>
          </a:p>
        </p:txBody>
      </p:sp>
      <p:pic>
        <p:nvPicPr>
          <p:cNvPr id="4" name="Resim 3"/>
          <p:cNvPicPr>
            <a:picLocks noChangeAspect="1"/>
          </p:cNvPicPr>
          <p:nvPr/>
        </p:nvPicPr>
        <p:blipFill>
          <a:blip r:embed="rId2"/>
          <a:stretch>
            <a:fillRect/>
          </a:stretch>
        </p:blipFill>
        <p:spPr>
          <a:xfrm>
            <a:off x="5950396" y="548680"/>
            <a:ext cx="5610225" cy="4638675"/>
          </a:xfrm>
          <a:prstGeom prst="rect">
            <a:avLst/>
          </a:prstGeom>
        </p:spPr>
      </p:pic>
    </p:spTree>
    <p:extLst>
      <p:ext uri="{BB962C8B-B14F-4D97-AF65-F5344CB8AC3E}">
        <p14:creationId xmlns:p14="http://schemas.microsoft.com/office/powerpoint/2010/main" val="285035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p>
        </p:txBody>
      </p:sp>
      <p:sp>
        <p:nvSpPr>
          <p:cNvPr id="3" name="İçerik Yer Tutucusu 2"/>
          <p:cNvSpPr>
            <a:spLocks noGrp="1"/>
          </p:cNvSpPr>
          <p:nvPr>
            <p:ph idx="1"/>
          </p:nvPr>
        </p:nvSpPr>
        <p:spPr/>
        <p:txBody>
          <a:bodyPr/>
          <a:lstStyle/>
          <a:p>
            <a:r>
              <a:rPr lang="tr-TR" dirty="0" err="1"/>
              <a:t>Nmap</a:t>
            </a:r>
            <a:r>
              <a:rPr lang="tr-TR" dirty="0"/>
              <a:t> taramaya başlamadan önce hedef makinayı mutlaka </a:t>
            </a:r>
            <a:r>
              <a:rPr lang="tr-TR" dirty="0" err="1"/>
              <a:t>pingler</a:t>
            </a:r>
            <a:r>
              <a:rPr lang="tr-TR" dirty="0"/>
              <a:t>. </a:t>
            </a:r>
            <a:r>
              <a:rPr lang="tr-TR" dirty="0" err="1"/>
              <a:t>Ping</a:t>
            </a:r>
            <a:r>
              <a:rPr lang="tr-TR" dirty="0"/>
              <a:t> işlemi, ICMP </a:t>
            </a:r>
            <a:r>
              <a:rPr lang="tr-TR" dirty="0" err="1"/>
              <a:t>Echo</a:t>
            </a:r>
            <a:r>
              <a:rPr lang="tr-TR" dirty="0"/>
              <a:t> isteği ve ardından 80. Porta TCP ACK bayraklı paketin gönderilmesinden oluşur. Eğer hedef makina </a:t>
            </a:r>
            <a:r>
              <a:rPr lang="tr-TR" dirty="0" err="1"/>
              <a:t>ping</a:t>
            </a:r>
            <a:r>
              <a:rPr lang="tr-TR" dirty="0"/>
              <a:t> işlemine cevap vermezse, </a:t>
            </a:r>
            <a:r>
              <a:rPr lang="tr-TR" dirty="0" err="1"/>
              <a:t>Nmap</a:t>
            </a:r>
            <a:r>
              <a:rPr lang="tr-TR" dirty="0"/>
              <a:t> diğer hedefe geçer. Eğer başka hedef yoksa tarama biter. </a:t>
            </a:r>
          </a:p>
          <a:p>
            <a:r>
              <a:rPr lang="tr-TR" dirty="0"/>
              <a:t>Network dünyasında bilinen </a:t>
            </a:r>
            <a:r>
              <a:rPr lang="tr-TR" dirty="0" err="1"/>
              <a:t>ping</a:t>
            </a:r>
            <a:r>
              <a:rPr lang="tr-TR" dirty="0"/>
              <a:t> işlemi, ICMP </a:t>
            </a:r>
            <a:r>
              <a:rPr lang="tr-TR" dirty="0" err="1"/>
              <a:t>Echo</a:t>
            </a:r>
            <a:r>
              <a:rPr lang="tr-TR" dirty="0"/>
              <a:t> isteği gönderilir ve ICMP </a:t>
            </a:r>
            <a:r>
              <a:rPr lang="tr-TR" dirty="0" err="1"/>
              <a:t>Echo</a:t>
            </a:r>
            <a:r>
              <a:rPr lang="tr-TR" dirty="0"/>
              <a:t> cevabı döndürülerek gerçekleşir. Ancak </a:t>
            </a:r>
            <a:r>
              <a:rPr lang="tr-TR" dirty="0" err="1"/>
              <a:t>Nmapin</a:t>
            </a:r>
            <a:r>
              <a:rPr lang="tr-TR" dirty="0"/>
              <a:t> </a:t>
            </a:r>
            <a:r>
              <a:rPr lang="tr-TR" dirty="0" err="1"/>
              <a:t>ping</a:t>
            </a:r>
            <a:r>
              <a:rPr lang="tr-TR" dirty="0"/>
              <a:t> işlemi biraz daha kendine özgüdür. </a:t>
            </a:r>
            <a:r>
              <a:rPr lang="tr-TR" dirty="0" err="1"/>
              <a:t>Nmap</a:t>
            </a:r>
            <a:r>
              <a:rPr lang="tr-TR" dirty="0"/>
              <a:t> dünyasındaki </a:t>
            </a:r>
            <a:r>
              <a:rPr lang="tr-TR" dirty="0" err="1"/>
              <a:t>pingi</a:t>
            </a:r>
            <a:r>
              <a:rPr lang="tr-TR" dirty="0"/>
              <a:t> hedef makinanın cevap döndürebileceği herhangi bir istek olarak nitelendirilebilir.  </a:t>
            </a:r>
          </a:p>
          <a:p>
            <a:endParaRPr lang="tr-TR" dirty="0"/>
          </a:p>
        </p:txBody>
      </p:sp>
    </p:spTree>
    <p:extLst>
      <p:ext uri="{BB962C8B-B14F-4D97-AF65-F5344CB8AC3E}">
        <p14:creationId xmlns:p14="http://schemas.microsoft.com/office/powerpoint/2010/main" val="25428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endParaRPr lang="tr-TR" dirty="0"/>
          </a:p>
        </p:txBody>
      </p:sp>
      <p:sp>
        <p:nvSpPr>
          <p:cNvPr id="3" name="İçerik Yer Tutucusu 2"/>
          <p:cNvSpPr>
            <a:spLocks noGrp="1"/>
          </p:cNvSpPr>
          <p:nvPr>
            <p:ph idx="1"/>
          </p:nvPr>
        </p:nvSpPr>
        <p:spPr>
          <a:xfrm>
            <a:off x="1522414" y="1905000"/>
            <a:ext cx="9144000" cy="4692352"/>
          </a:xfrm>
        </p:spPr>
        <p:txBody>
          <a:bodyPr>
            <a:normAutofit/>
          </a:bodyPr>
          <a:lstStyle/>
          <a:p>
            <a:pPr>
              <a:buFont typeface="Wingdings" panose="05000000000000000000" pitchFamily="2" charset="2"/>
              <a:buChar char="§"/>
            </a:pPr>
            <a:r>
              <a:rPr lang="en-US" dirty="0"/>
              <a:t>ICMP Echo Request </a:t>
            </a:r>
            <a:r>
              <a:rPr lang="en-US" dirty="0" err="1"/>
              <a:t>ve</a:t>
            </a:r>
            <a:r>
              <a:rPr lang="en-US" dirty="0"/>
              <a:t> TCP ACK Ping </a:t>
            </a:r>
            <a:endParaRPr lang="tr-TR" dirty="0"/>
          </a:p>
          <a:p>
            <a:pPr lvl="1">
              <a:buFont typeface="Wingdings" panose="05000000000000000000" pitchFamily="2" charset="2"/>
              <a:buChar char="§"/>
            </a:pPr>
            <a:r>
              <a:rPr lang="tr-TR" dirty="0"/>
              <a:t>Kaynak makina hedef makinaya aynı anda ICMP </a:t>
            </a:r>
            <a:r>
              <a:rPr lang="tr-TR" dirty="0" err="1"/>
              <a:t>Echo</a:t>
            </a:r>
            <a:r>
              <a:rPr lang="tr-TR" dirty="0"/>
              <a:t> isteği ve TCP ACK bayraklı paket gönderir ve aşağıdakilerin dönmesi bekler : </a:t>
            </a:r>
          </a:p>
          <a:p>
            <a:pPr lvl="1">
              <a:buFont typeface="Wingdings" panose="05000000000000000000" pitchFamily="2" charset="2"/>
              <a:buChar char="§"/>
            </a:pPr>
            <a:r>
              <a:rPr lang="tr-TR" dirty="0"/>
              <a:t>TCP RST  ve ICMP </a:t>
            </a:r>
            <a:r>
              <a:rPr lang="tr-TR" dirty="0" err="1"/>
              <a:t>Echo</a:t>
            </a:r>
            <a:r>
              <a:rPr lang="tr-TR" dirty="0"/>
              <a:t> </a:t>
            </a:r>
            <a:r>
              <a:rPr lang="tr-TR" dirty="0" err="1"/>
              <a:t>Reply</a:t>
            </a:r>
            <a:r>
              <a:rPr lang="tr-TR" dirty="0"/>
              <a:t> </a:t>
            </a:r>
          </a:p>
          <a:p>
            <a:pPr lvl="1">
              <a:buFont typeface="Wingdings" panose="05000000000000000000" pitchFamily="2" charset="2"/>
              <a:buChar char="§"/>
            </a:pPr>
            <a:r>
              <a:rPr lang="tr-TR" dirty="0" err="1"/>
              <a:t>nmap</a:t>
            </a:r>
            <a:r>
              <a:rPr lang="tr-TR" dirty="0"/>
              <a:t> -PB [</a:t>
            </a:r>
            <a:r>
              <a:rPr lang="tr-TR" dirty="0" err="1"/>
              <a:t>Hedef_IP</a:t>
            </a:r>
            <a:r>
              <a:rPr lang="tr-TR" dirty="0"/>
              <a:t>] </a:t>
            </a:r>
          </a:p>
          <a:p>
            <a:pPr>
              <a:buFont typeface="Wingdings" panose="05000000000000000000" pitchFamily="2" charset="2"/>
              <a:buChar char="§"/>
            </a:pPr>
            <a:r>
              <a:rPr lang="tr-TR" dirty="0"/>
              <a:t>ICMP </a:t>
            </a:r>
            <a:r>
              <a:rPr lang="tr-TR" dirty="0" err="1"/>
              <a:t>Echo</a:t>
            </a:r>
            <a:r>
              <a:rPr lang="tr-TR" dirty="0"/>
              <a:t> </a:t>
            </a:r>
            <a:r>
              <a:rPr lang="tr-TR" dirty="0" err="1"/>
              <a:t>Request</a:t>
            </a:r>
            <a:r>
              <a:rPr lang="tr-TR" dirty="0"/>
              <a:t> </a:t>
            </a:r>
            <a:r>
              <a:rPr lang="tr-TR" dirty="0" err="1"/>
              <a:t>Ping</a:t>
            </a:r>
            <a:endParaRPr lang="tr-TR" dirty="0"/>
          </a:p>
          <a:p>
            <a:pPr lvl="1">
              <a:buFont typeface="Wingdings" panose="05000000000000000000" pitchFamily="2" charset="2"/>
              <a:buChar char="§"/>
            </a:pPr>
            <a:r>
              <a:rPr lang="tr-TR" dirty="0"/>
              <a:t>Kaynak makina hedef makinaya ICMP </a:t>
            </a:r>
            <a:r>
              <a:rPr lang="tr-TR" dirty="0" err="1"/>
              <a:t>Echo</a:t>
            </a:r>
            <a:r>
              <a:rPr lang="tr-TR" dirty="0"/>
              <a:t> isteği gönderir. Eğer herhangi bir cevap dönmezse makina kapalıdır veya “</a:t>
            </a:r>
            <a:r>
              <a:rPr lang="tr-TR" dirty="0" err="1"/>
              <a:t>filtered</a:t>
            </a:r>
            <a:r>
              <a:rPr lang="tr-TR" dirty="0"/>
              <a:t>” olarak kabul edilir. </a:t>
            </a:r>
          </a:p>
          <a:p>
            <a:pPr lvl="1">
              <a:buFont typeface="Wingdings" panose="05000000000000000000" pitchFamily="2" charset="2"/>
              <a:buChar char="§"/>
            </a:pPr>
            <a:r>
              <a:rPr lang="tr-TR" dirty="0" err="1"/>
              <a:t>nmap</a:t>
            </a:r>
            <a:r>
              <a:rPr lang="tr-TR" dirty="0"/>
              <a:t> -PE [</a:t>
            </a:r>
            <a:r>
              <a:rPr lang="tr-TR" dirty="0" err="1"/>
              <a:t>Hedef_IP</a:t>
            </a:r>
            <a:r>
              <a:rPr lang="tr-TR" dirty="0"/>
              <a:t>] </a:t>
            </a:r>
          </a:p>
          <a:p>
            <a:endParaRPr lang="tr-TR" dirty="0"/>
          </a:p>
        </p:txBody>
      </p:sp>
    </p:spTree>
    <p:extLst>
      <p:ext uri="{BB962C8B-B14F-4D97-AF65-F5344CB8AC3E}">
        <p14:creationId xmlns:p14="http://schemas.microsoft.com/office/powerpoint/2010/main" val="1197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endParaRPr lang="tr-TR" dirty="0"/>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TCP ACK </a:t>
            </a:r>
            <a:r>
              <a:rPr lang="tr-TR" dirty="0" err="1"/>
              <a:t>Ping</a:t>
            </a:r>
            <a:r>
              <a:rPr lang="tr-TR" dirty="0"/>
              <a:t> </a:t>
            </a:r>
          </a:p>
          <a:p>
            <a:pPr lvl="1">
              <a:buFont typeface="Wingdings" panose="05000000000000000000" pitchFamily="2" charset="2"/>
              <a:buChar char="§"/>
            </a:pPr>
            <a:r>
              <a:rPr lang="tr-TR" dirty="0"/>
              <a:t>Kaynak makinanın hedef makinaya göndereceği TCP ACK bayraklı pakete gelen cevap RST bayraklı paket olursa hedef makina açıktır. Herhangi bir cevap dönmezse makina kapalıdır. TCP ACK </a:t>
            </a:r>
            <a:r>
              <a:rPr lang="tr-TR" dirty="0" err="1"/>
              <a:t>ping</a:t>
            </a:r>
            <a:r>
              <a:rPr lang="tr-TR" dirty="0"/>
              <a:t> ile TCP ACK </a:t>
            </a:r>
            <a:r>
              <a:rPr lang="tr-TR" dirty="0" err="1"/>
              <a:t>Scan</a:t>
            </a:r>
            <a:r>
              <a:rPr lang="tr-TR" dirty="0"/>
              <a:t> sonuçları birbirine benzer çıkabilir. </a:t>
            </a:r>
          </a:p>
          <a:p>
            <a:pPr lvl="1">
              <a:buFont typeface="Wingdings" panose="05000000000000000000" pitchFamily="2" charset="2"/>
              <a:buChar char="§"/>
            </a:pPr>
            <a:r>
              <a:rPr lang="tr-TR" dirty="0" err="1"/>
              <a:t>nmap</a:t>
            </a:r>
            <a:r>
              <a:rPr lang="tr-TR" dirty="0"/>
              <a:t> -PA [</a:t>
            </a:r>
            <a:r>
              <a:rPr lang="tr-TR" dirty="0" err="1"/>
              <a:t>Hedef_IP</a:t>
            </a:r>
            <a:r>
              <a:rPr lang="tr-TR" dirty="0"/>
              <a:t>]</a:t>
            </a:r>
          </a:p>
          <a:p>
            <a:pPr>
              <a:buFont typeface="Wingdings" panose="05000000000000000000" pitchFamily="2" charset="2"/>
              <a:buChar char="§"/>
            </a:pPr>
            <a:r>
              <a:rPr lang="tr-TR" dirty="0"/>
              <a:t>TCP SYN </a:t>
            </a:r>
            <a:r>
              <a:rPr lang="tr-TR" dirty="0" err="1"/>
              <a:t>Ping</a:t>
            </a:r>
            <a:r>
              <a:rPr lang="tr-TR" dirty="0"/>
              <a:t> </a:t>
            </a:r>
          </a:p>
          <a:p>
            <a:pPr lvl="1">
              <a:buFont typeface="Wingdings" panose="05000000000000000000" pitchFamily="2" charset="2"/>
              <a:buChar char="§"/>
            </a:pPr>
            <a:r>
              <a:rPr lang="tr-TR" dirty="0"/>
              <a:t>TCP SYN </a:t>
            </a:r>
            <a:r>
              <a:rPr lang="tr-TR" dirty="0" err="1"/>
              <a:t>Scan</a:t>
            </a:r>
            <a:r>
              <a:rPr lang="tr-TR" dirty="0"/>
              <a:t> ile benzerlik taşıyan bu seçenekte, kaynak makina hedef makinaya TCP SYN bayraklı paket gönderir. Eğer hedef makina açıksa SYN + ACK bayraklı paket, kapalıysa RST bayraklı paket döndürecektir. </a:t>
            </a:r>
          </a:p>
          <a:p>
            <a:pPr lvl="1">
              <a:buFont typeface="Wingdings" panose="05000000000000000000" pitchFamily="2" charset="2"/>
              <a:buChar char="§"/>
            </a:pPr>
            <a:r>
              <a:rPr lang="tr-TR" dirty="0" err="1"/>
              <a:t>nmap</a:t>
            </a:r>
            <a:r>
              <a:rPr lang="tr-TR" dirty="0"/>
              <a:t> -PS [</a:t>
            </a:r>
            <a:r>
              <a:rPr lang="tr-TR" dirty="0" err="1"/>
              <a:t>Hedef_IP</a:t>
            </a:r>
            <a:r>
              <a:rPr lang="tr-TR" dirty="0"/>
              <a:t>] </a:t>
            </a:r>
            <a:endParaRPr lang="tr-TR" dirty="0"/>
          </a:p>
        </p:txBody>
      </p:sp>
    </p:spTree>
    <p:extLst>
      <p:ext uri="{BB962C8B-B14F-4D97-AF65-F5344CB8AC3E}">
        <p14:creationId xmlns:p14="http://schemas.microsoft.com/office/powerpoint/2010/main" val="238163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endParaRPr lang="tr-TR" dirty="0"/>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UDP </a:t>
            </a:r>
            <a:r>
              <a:rPr lang="tr-TR" dirty="0" err="1"/>
              <a:t>Ping</a:t>
            </a:r>
            <a:r>
              <a:rPr lang="tr-TR" dirty="0"/>
              <a:t> </a:t>
            </a:r>
          </a:p>
          <a:p>
            <a:pPr lvl="1">
              <a:buFont typeface="Wingdings" panose="05000000000000000000" pitchFamily="2" charset="2"/>
              <a:buChar char="§"/>
            </a:pPr>
            <a:r>
              <a:rPr lang="tr-TR" dirty="0"/>
              <a:t>Kaynak makinanın hedef makinaya tek bir UDP paketi göndereceği bu seçenekte, eğer hedef makina açıksa ICMP Port </a:t>
            </a:r>
            <a:r>
              <a:rPr lang="tr-TR" dirty="0" err="1"/>
              <a:t>Unreachable</a:t>
            </a:r>
            <a:r>
              <a:rPr lang="tr-TR" dirty="0"/>
              <a:t> mesajı geri dönecektir. </a:t>
            </a:r>
          </a:p>
          <a:p>
            <a:pPr lvl="1">
              <a:buFont typeface="Wingdings" panose="05000000000000000000" pitchFamily="2" charset="2"/>
              <a:buChar char="§"/>
            </a:pPr>
            <a:r>
              <a:rPr lang="tr-TR" dirty="0"/>
              <a:t>Eğer herhangi bir cevap dönmezse hedef makina erişilebilir değildir denilebilir, ancak çoğu UDP uygulamaları herhangi bir cevap döndürmediğinden, bu sonuç doğru olmayabilir. Bu yüzden kapalı olduğu bilinen bir porta bu işlem uygulanarak test edilmelidir</a:t>
            </a:r>
          </a:p>
          <a:p>
            <a:pPr lvl="1">
              <a:buFont typeface="Wingdings" panose="05000000000000000000" pitchFamily="2" charset="2"/>
              <a:buChar char="§"/>
            </a:pPr>
            <a:r>
              <a:rPr lang="tr-TR" dirty="0" err="1"/>
              <a:t>nmap</a:t>
            </a:r>
            <a:r>
              <a:rPr lang="tr-TR" dirty="0"/>
              <a:t> -PU [</a:t>
            </a:r>
            <a:r>
              <a:rPr lang="tr-TR" dirty="0" err="1"/>
              <a:t>Hedef_IP</a:t>
            </a:r>
            <a:r>
              <a:rPr lang="tr-TR" dirty="0"/>
              <a:t>] </a:t>
            </a:r>
          </a:p>
        </p:txBody>
      </p:sp>
    </p:spTree>
    <p:extLst>
      <p:ext uri="{BB962C8B-B14F-4D97-AF65-F5344CB8AC3E}">
        <p14:creationId xmlns:p14="http://schemas.microsoft.com/office/powerpoint/2010/main" val="3398573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endParaRPr lang="tr-TR" dirty="0"/>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sz="2800" dirty="0" err="1"/>
              <a:t>Don't</a:t>
            </a:r>
            <a:r>
              <a:rPr lang="tr-TR" sz="2800" dirty="0"/>
              <a:t> </a:t>
            </a:r>
            <a:r>
              <a:rPr lang="tr-TR" sz="2800" dirty="0" err="1"/>
              <a:t>Ping</a:t>
            </a:r>
            <a:r>
              <a:rPr lang="tr-TR" sz="2800" dirty="0"/>
              <a:t> </a:t>
            </a:r>
            <a:r>
              <a:rPr lang="tr-TR" sz="2800" dirty="0" err="1"/>
              <a:t>Before</a:t>
            </a:r>
            <a:r>
              <a:rPr lang="tr-TR" sz="2800" dirty="0"/>
              <a:t> </a:t>
            </a:r>
            <a:r>
              <a:rPr lang="tr-TR" sz="2800" dirty="0" err="1"/>
              <a:t>Scanning</a:t>
            </a:r>
            <a:r>
              <a:rPr lang="tr-TR" sz="2800" dirty="0"/>
              <a:t> </a:t>
            </a:r>
          </a:p>
          <a:p>
            <a:pPr lvl="1">
              <a:buFont typeface="Wingdings" panose="05000000000000000000" pitchFamily="2" charset="2"/>
              <a:buChar char="§"/>
            </a:pPr>
            <a:r>
              <a:rPr lang="tr-TR" sz="2400" dirty="0"/>
              <a:t>Bu seçenekler </a:t>
            </a:r>
            <a:r>
              <a:rPr lang="tr-TR" sz="2400" dirty="0" err="1"/>
              <a:t>Nmap</a:t>
            </a:r>
            <a:r>
              <a:rPr lang="tr-TR" sz="2400" dirty="0"/>
              <a:t> taramalardan önceki “</a:t>
            </a:r>
            <a:r>
              <a:rPr lang="tr-TR" sz="2400" dirty="0" err="1"/>
              <a:t>ping</a:t>
            </a:r>
            <a:r>
              <a:rPr lang="tr-TR" sz="2400" dirty="0"/>
              <a:t>” işlemini gerçekleştirmez ve direkt tarama işlemini gerçekleştirir. </a:t>
            </a:r>
            <a:r>
              <a:rPr lang="tr-TR" sz="2400" dirty="0" err="1"/>
              <a:t>Yinede</a:t>
            </a:r>
            <a:r>
              <a:rPr lang="tr-TR" sz="2400" dirty="0"/>
              <a:t> </a:t>
            </a:r>
            <a:r>
              <a:rPr lang="tr-TR" sz="2400" dirty="0" err="1"/>
              <a:t>reverse</a:t>
            </a:r>
            <a:r>
              <a:rPr lang="tr-TR" sz="2400" dirty="0"/>
              <a:t> DNS sorgusu aktif halde bulunur. </a:t>
            </a:r>
          </a:p>
          <a:p>
            <a:pPr lvl="1">
              <a:buFont typeface="Wingdings" panose="05000000000000000000" pitchFamily="2" charset="2"/>
              <a:buChar char="§"/>
            </a:pPr>
            <a:r>
              <a:rPr lang="tr-TR" sz="2400" dirty="0" err="1"/>
              <a:t>nmap</a:t>
            </a:r>
            <a:r>
              <a:rPr lang="tr-TR" sz="2400" dirty="0"/>
              <a:t> –PO [</a:t>
            </a:r>
            <a:r>
              <a:rPr lang="tr-TR" sz="2400" dirty="0" err="1"/>
              <a:t>Hedef_IP</a:t>
            </a:r>
            <a:r>
              <a:rPr lang="tr-TR" sz="2400" dirty="0"/>
              <a:t>]</a:t>
            </a:r>
          </a:p>
          <a:p>
            <a:pPr>
              <a:buFont typeface="Wingdings" panose="05000000000000000000" pitchFamily="2" charset="2"/>
              <a:buChar char="§"/>
            </a:pPr>
            <a:r>
              <a:rPr lang="tr-TR" sz="2800" dirty="0" err="1"/>
              <a:t>Require</a:t>
            </a:r>
            <a:r>
              <a:rPr lang="tr-TR" sz="2800" dirty="0"/>
              <a:t> </a:t>
            </a:r>
            <a:r>
              <a:rPr lang="tr-TR" sz="2800" dirty="0" err="1"/>
              <a:t>Reverse</a:t>
            </a:r>
            <a:r>
              <a:rPr lang="tr-TR" sz="2800" dirty="0"/>
              <a:t> DNS</a:t>
            </a:r>
          </a:p>
          <a:p>
            <a:pPr lvl="1">
              <a:buFont typeface="Wingdings" panose="05000000000000000000" pitchFamily="2" charset="2"/>
              <a:buChar char="§"/>
            </a:pPr>
            <a:r>
              <a:rPr lang="tr-TR" sz="2400" dirty="0"/>
              <a:t>Bu seçenekle, </a:t>
            </a:r>
            <a:r>
              <a:rPr lang="tr-TR" sz="2400" dirty="0" err="1"/>
              <a:t>Nmap</a:t>
            </a:r>
            <a:r>
              <a:rPr lang="tr-TR" sz="2400" dirty="0"/>
              <a:t> IP-</a:t>
            </a:r>
            <a:r>
              <a:rPr lang="tr-TR" sz="2400" dirty="0" err="1"/>
              <a:t>Hostname</a:t>
            </a:r>
            <a:r>
              <a:rPr lang="tr-TR" sz="2400" dirty="0"/>
              <a:t> eşleşmesi sürecini gerçekleştirmez ve direkt olarak tarama işlemine geçer. Bu şekilde daha fazla zaman kazanılır. </a:t>
            </a:r>
          </a:p>
          <a:p>
            <a:pPr lvl="1">
              <a:buFont typeface="Wingdings" panose="05000000000000000000" pitchFamily="2" charset="2"/>
              <a:buChar char="§"/>
            </a:pPr>
            <a:r>
              <a:rPr lang="tr-TR" sz="2400" dirty="0" err="1"/>
              <a:t>nmap</a:t>
            </a:r>
            <a:r>
              <a:rPr lang="tr-TR" sz="2400" dirty="0"/>
              <a:t> -n [</a:t>
            </a:r>
            <a:r>
              <a:rPr lang="tr-TR" sz="2400" dirty="0" err="1"/>
              <a:t>Hedef_IP</a:t>
            </a:r>
            <a:r>
              <a:rPr lang="tr-TR" sz="2400" dirty="0"/>
              <a:t>]</a:t>
            </a:r>
            <a:endParaRPr lang="tr-TR" sz="2400" dirty="0"/>
          </a:p>
        </p:txBody>
      </p:sp>
    </p:spTree>
    <p:extLst>
      <p:ext uri="{BB962C8B-B14F-4D97-AF65-F5344CB8AC3E}">
        <p14:creationId xmlns:p14="http://schemas.microsoft.com/office/powerpoint/2010/main" val="227735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Ping</a:t>
            </a:r>
            <a:r>
              <a:rPr lang="tr-TR" dirty="0"/>
              <a:t> Seçenekleri </a:t>
            </a:r>
            <a:endParaRPr lang="tr-TR" dirty="0"/>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fr-FR" sz="2800" dirty="0"/>
              <a:t>Ping Scan ( </a:t>
            </a:r>
            <a:r>
              <a:rPr lang="fr-FR" sz="2800" dirty="0" err="1"/>
              <a:t>Disable</a:t>
            </a:r>
            <a:r>
              <a:rPr lang="fr-FR" sz="2800" dirty="0"/>
              <a:t> Port Scan )</a:t>
            </a:r>
            <a:endParaRPr lang="tr-TR" sz="2800" dirty="0"/>
          </a:p>
          <a:p>
            <a:pPr lvl="1">
              <a:buFont typeface="Wingdings" panose="05000000000000000000" pitchFamily="2" charset="2"/>
              <a:buChar char="§"/>
            </a:pPr>
            <a:r>
              <a:rPr lang="tr-TR" sz="2400" dirty="0"/>
              <a:t>Bu seçenek ile </a:t>
            </a:r>
            <a:r>
              <a:rPr lang="tr-TR" sz="2400" dirty="0" err="1"/>
              <a:t>Nmap</a:t>
            </a:r>
            <a:r>
              <a:rPr lang="tr-TR" sz="2400" dirty="0"/>
              <a:t> sadece </a:t>
            </a:r>
            <a:r>
              <a:rPr lang="tr-TR" sz="2400" dirty="0" err="1"/>
              <a:t>ping</a:t>
            </a:r>
            <a:r>
              <a:rPr lang="tr-TR" sz="2400" dirty="0"/>
              <a:t> işlemi gerçekleştirir ve hedef makinanın açık olup olmadığını bildirir. Tarama işlemi gerçekleştirilmez. </a:t>
            </a:r>
          </a:p>
          <a:p>
            <a:pPr lvl="1">
              <a:buFont typeface="Wingdings" panose="05000000000000000000" pitchFamily="2" charset="2"/>
              <a:buChar char="§"/>
            </a:pPr>
            <a:r>
              <a:rPr lang="tr-TR" sz="2400" dirty="0" err="1"/>
              <a:t>nmap</a:t>
            </a:r>
            <a:r>
              <a:rPr lang="tr-TR" sz="2400" dirty="0"/>
              <a:t> -</a:t>
            </a:r>
            <a:r>
              <a:rPr lang="tr-TR" sz="2400" dirty="0" err="1"/>
              <a:t>sn</a:t>
            </a:r>
            <a:r>
              <a:rPr lang="tr-TR" sz="2400" dirty="0"/>
              <a:t> [</a:t>
            </a:r>
            <a:r>
              <a:rPr lang="tr-TR" sz="2400" dirty="0" err="1"/>
              <a:t>Hedef_IP</a:t>
            </a:r>
            <a:r>
              <a:rPr lang="tr-TR" sz="2400" dirty="0"/>
              <a:t>] </a:t>
            </a:r>
          </a:p>
          <a:p>
            <a:pPr>
              <a:buFont typeface="Wingdings" panose="05000000000000000000" pitchFamily="2" charset="2"/>
              <a:buChar char="§"/>
            </a:pPr>
            <a:r>
              <a:rPr lang="en-US" sz="2800" dirty="0"/>
              <a:t>Treat all hosts as online  </a:t>
            </a:r>
          </a:p>
          <a:p>
            <a:pPr lvl="1">
              <a:buFont typeface="Wingdings" panose="05000000000000000000" pitchFamily="2" charset="2"/>
              <a:buChar char="§"/>
            </a:pPr>
            <a:r>
              <a:rPr lang="en-US" sz="2400" dirty="0"/>
              <a:t> Bu </a:t>
            </a:r>
            <a:r>
              <a:rPr lang="en-US" sz="2400" dirty="0" err="1"/>
              <a:t>seçenek</a:t>
            </a:r>
            <a:r>
              <a:rPr lang="en-US" sz="2400" dirty="0"/>
              <a:t> </a:t>
            </a:r>
            <a:r>
              <a:rPr lang="en-US" sz="2400" dirty="0" err="1"/>
              <a:t>ile</a:t>
            </a:r>
            <a:r>
              <a:rPr lang="en-US" sz="2400" dirty="0"/>
              <a:t> filtered </a:t>
            </a:r>
            <a:r>
              <a:rPr lang="en-US" sz="2400" dirty="0" err="1"/>
              <a:t>olarak</a:t>
            </a:r>
            <a:r>
              <a:rPr lang="en-US" sz="2400" dirty="0"/>
              <a:t> </a:t>
            </a:r>
            <a:r>
              <a:rPr lang="en-US" sz="2400" dirty="0" err="1"/>
              <a:t>görülen</a:t>
            </a:r>
            <a:r>
              <a:rPr lang="en-US" sz="2400" dirty="0"/>
              <a:t> </a:t>
            </a:r>
            <a:r>
              <a:rPr lang="en-US" sz="2400" dirty="0" err="1"/>
              <a:t>bütün</a:t>
            </a:r>
            <a:r>
              <a:rPr lang="en-US" sz="2400" dirty="0"/>
              <a:t> </a:t>
            </a:r>
            <a:r>
              <a:rPr lang="en-US" sz="2400" dirty="0" err="1"/>
              <a:t>portlar</a:t>
            </a:r>
            <a:r>
              <a:rPr lang="en-US" sz="2400" dirty="0"/>
              <a:t> open </a:t>
            </a:r>
            <a:r>
              <a:rPr lang="en-US" sz="2400" dirty="0" err="1"/>
              <a:t>konumunda</a:t>
            </a:r>
            <a:r>
              <a:rPr lang="en-US" sz="2400" dirty="0"/>
              <a:t> </a:t>
            </a:r>
            <a:r>
              <a:rPr lang="en-US" sz="2400" dirty="0" err="1"/>
              <a:t>ele</a:t>
            </a:r>
            <a:r>
              <a:rPr lang="en-US" sz="2400" dirty="0"/>
              <a:t> </a:t>
            </a:r>
            <a:r>
              <a:rPr lang="en-US" sz="2400" dirty="0" err="1"/>
              <a:t>alınacaktır</a:t>
            </a:r>
            <a:r>
              <a:rPr lang="en-US" sz="2400" dirty="0"/>
              <a:t>. </a:t>
            </a:r>
            <a:endParaRPr lang="tr-TR" sz="2400" dirty="0"/>
          </a:p>
          <a:p>
            <a:pPr lvl="1">
              <a:buFont typeface="Wingdings" panose="05000000000000000000" pitchFamily="2" charset="2"/>
              <a:buChar char="§"/>
            </a:pPr>
            <a:r>
              <a:rPr lang="tr-TR" sz="2400" dirty="0" err="1"/>
              <a:t>nmap</a:t>
            </a:r>
            <a:r>
              <a:rPr lang="tr-TR" sz="2400" dirty="0"/>
              <a:t> -</a:t>
            </a:r>
            <a:r>
              <a:rPr lang="tr-TR" sz="2400" dirty="0" err="1"/>
              <a:t>Pn</a:t>
            </a:r>
            <a:r>
              <a:rPr lang="tr-TR" sz="2400" dirty="0"/>
              <a:t> [</a:t>
            </a:r>
            <a:r>
              <a:rPr lang="tr-TR" sz="2400" dirty="0" err="1"/>
              <a:t>Hedef_IP</a:t>
            </a:r>
            <a:r>
              <a:rPr lang="tr-TR" sz="2400" dirty="0"/>
              <a:t>] </a:t>
            </a:r>
            <a:endParaRPr lang="tr-TR" sz="2400" dirty="0"/>
          </a:p>
        </p:txBody>
      </p:sp>
    </p:spTree>
    <p:extLst>
      <p:ext uri="{BB962C8B-B14F-4D97-AF65-F5344CB8AC3E}">
        <p14:creationId xmlns:p14="http://schemas.microsoft.com/office/powerpoint/2010/main" val="60262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OS İzi Belirleme </a:t>
            </a:r>
            <a:endParaRPr lang="tr-TR" dirty="0"/>
          </a:p>
        </p:txBody>
      </p:sp>
      <p:sp>
        <p:nvSpPr>
          <p:cNvPr id="3" name="İçerik Yer Tutucusu 2"/>
          <p:cNvSpPr>
            <a:spLocks noGrp="1"/>
          </p:cNvSpPr>
          <p:nvPr>
            <p:ph idx="1"/>
          </p:nvPr>
        </p:nvSpPr>
        <p:spPr>
          <a:xfrm>
            <a:off x="1522414" y="1628800"/>
            <a:ext cx="9144000" cy="4680520"/>
          </a:xfrm>
        </p:spPr>
        <p:txBody>
          <a:bodyPr>
            <a:normAutofit fontScale="92500"/>
          </a:bodyPr>
          <a:lstStyle/>
          <a:p>
            <a:pPr>
              <a:buFont typeface="Wingdings" panose="05000000000000000000" pitchFamily="2" charset="2"/>
              <a:buChar char="§"/>
            </a:pPr>
            <a:r>
              <a:rPr lang="tr-TR" dirty="0"/>
              <a:t>OS izi belirleme işlemi başlamadan önce, </a:t>
            </a:r>
            <a:r>
              <a:rPr lang="tr-TR" dirty="0" err="1"/>
              <a:t>Nmap</a:t>
            </a:r>
            <a:r>
              <a:rPr lang="tr-TR" dirty="0"/>
              <a:t> sırasıyla </a:t>
            </a:r>
            <a:r>
              <a:rPr lang="tr-TR" dirty="0" err="1"/>
              <a:t>ping</a:t>
            </a:r>
            <a:r>
              <a:rPr lang="tr-TR" dirty="0"/>
              <a:t> ve </a:t>
            </a:r>
            <a:r>
              <a:rPr lang="tr-TR" dirty="0" err="1"/>
              <a:t>scan</a:t>
            </a:r>
            <a:r>
              <a:rPr lang="tr-TR" dirty="0"/>
              <a:t> işlemlerini gerçekleştirir. </a:t>
            </a:r>
            <a:r>
              <a:rPr lang="tr-TR" dirty="0" err="1"/>
              <a:t>Nmap</a:t>
            </a:r>
            <a:r>
              <a:rPr lang="tr-TR" dirty="0"/>
              <a:t> tarama esnasında hedef makinanın portlarını </a:t>
            </a:r>
            <a:r>
              <a:rPr lang="tr-TR" dirty="0" err="1"/>
              <a:t>open</a:t>
            </a:r>
            <a:r>
              <a:rPr lang="tr-TR" dirty="0"/>
              <a:t>, </a:t>
            </a:r>
            <a:r>
              <a:rPr lang="tr-TR" dirty="0" err="1"/>
              <a:t>closed</a:t>
            </a:r>
            <a:r>
              <a:rPr lang="tr-TR" dirty="0"/>
              <a:t>, </a:t>
            </a:r>
            <a:r>
              <a:rPr lang="tr-TR" dirty="0" err="1"/>
              <a:t>filtered</a:t>
            </a:r>
            <a:r>
              <a:rPr lang="tr-TR" dirty="0"/>
              <a:t> olarak kategorize eder. </a:t>
            </a:r>
          </a:p>
          <a:p>
            <a:pPr>
              <a:buFont typeface="Wingdings" panose="05000000000000000000" pitchFamily="2" charset="2"/>
              <a:buChar char="§"/>
            </a:pPr>
            <a:r>
              <a:rPr lang="tr-TR" dirty="0"/>
              <a:t>Bu işlem OS izi belirlemede çok önemlidir çünkü sorgular esnasında hem kapalı </a:t>
            </a:r>
            <a:r>
              <a:rPr lang="tr-TR" dirty="0" err="1"/>
              <a:t>hemde</a:t>
            </a:r>
            <a:r>
              <a:rPr lang="tr-TR" dirty="0"/>
              <a:t> açık portlar ele alınarak bir sonuç belirlenir. </a:t>
            </a:r>
          </a:p>
          <a:p>
            <a:pPr>
              <a:buFont typeface="Wingdings" panose="05000000000000000000" pitchFamily="2" charset="2"/>
              <a:buChar char="§"/>
            </a:pPr>
            <a:r>
              <a:rPr lang="tr-TR" dirty="0"/>
              <a:t>Açık ve kapalı portlar belirlendikten sonra, OS izi belirleme işlemine geçilir. Bu işlem OS araştırması, TCP el sıkışma serileri ile devam eder. El sıkışma serileri ile TCP </a:t>
            </a:r>
            <a:r>
              <a:rPr lang="tr-TR" dirty="0" err="1"/>
              <a:t>uptime</a:t>
            </a:r>
            <a:r>
              <a:rPr lang="tr-TR" dirty="0"/>
              <a:t>, TCP </a:t>
            </a:r>
            <a:r>
              <a:rPr lang="tr-TR" dirty="0" err="1"/>
              <a:t>sequence</a:t>
            </a:r>
            <a:r>
              <a:rPr lang="tr-TR" dirty="0"/>
              <a:t> ve IPID tahminleri gerçekleştirilir. </a:t>
            </a:r>
          </a:p>
          <a:p>
            <a:pPr>
              <a:buFont typeface="Wingdings" panose="05000000000000000000" pitchFamily="2" charset="2"/>
              <a:buChar char="§"/>
            </a:pPr>
            <a:r>
              <a:rPr lang="tr-TR" dirty="0"/>
              <a:t>Gönderilen herhangi bayraklı paketlere verilen cevaplar, </a:t>
            </a:r>
            <a:r>
              <a:rPr lang="tr-TR" dirty="0" err="1"/>
              <a:t>ttl</a:t>
            </a:r>
            <a:r>
              <a:rPr lang="tr-TR" dirty="0"/>
              <a:t> değerleri ve yukarıda bahsedilen seçenekler sonucunda </a:t>
            </a:r>
            <a:r>
              <a:rPr lang="tr-TR" dirty="0" err="1"/>
              <a:t>Nmap</a:t>
            </a:r>
            <a:r>
              <a:rPr lang="tr-TR" dirty="0"/>
              <a:t> OS izi ile ilgili bir tahminde bulunacaktır. </a:t>
            </a:r>
          </a:p>
          <a:p>
            <a:pPr>
              <a:buFont typeface="Wingdings" panose="05000000000000000000" pitchFamily="2" charset="2"/>
              <a:buChar char="§"/>
            </a:pPr>
            <a:r>
              <a:rPr lang="tr-TR" dirty="0"/>
              <a:t>#</a:t>
            </a:r>
            <a:r>
              <a:rPr lang="tr-TR" dirty="0" err="1"/>
              <a:t>nmap</a:t>
            </a:r>
            <a:r>
              <a:rPr lang="tr-TR" dirty="0"/>
              <a:t> -O 192.168.1.2 </a:t>
            </a:r>
            <a:endParaRPr lang="tr-TR" dirty="0"/>
          </a:p>
        </p:txBody>
      </p:sp>
    </p:spTree>
    <p:extLst>
      <p:ext uri="{BB962C8B-B14F-4D97-AF65-F5344CB8AC3E}">
        <p14:creationId xmlns:p14="http://schemas.microsoft.com/office/powerpoint/2010/main" val="264345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Os</a:t>
            </a:r>
            <a:r>
              <a:rPr lang="tr-TR" dirty="0"/>
              <a:t> İzi Belirleme Seçenekleri </a:t>
            </a:r>
            <a:endParaRPr lang="tr-TR" dirty="0"/>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sz="2800" dirty="0"/>
              <a:t> --</a:t>
            </a:r>
            <a:r>
              <a:rPr lang="tr-TR" sz="2800" dirty="0" err="1"/>
              <a:t>osscan</a:t>
            </a:r>
            <a:r>
              <a:rPr lang="tr-TR" sz="2800" dirty="0"/>
              <a:t>-limit  : En az bir açık ve bir kapalı portu bulunan hedeflerin OS izini belirlemeye çalışır. </a:t>
            </a:r>
          </a:p>
          <a:p>
            <a:pPr>
              <a:buFont typeface="Wingdings" panose="05000000000000000000" pitchFamily="2" charset="2"/>
              <a:buChar char="§"/>
            </a:pPr>
            <a:r>
              <a:rPr lang="tr-TR" sz="2800" dirty="0"/>
              <a:t>--</a:t>
            </a:r>
            <a:r>
              <a:rPr lang="tr-TR" sz="2800" dirty="0" err="1"/>
              <a:t>osscan-guess</a:t>
            </a:r>
            <a:r>
              <a:rPr lang="tr-TR" sz="2800" dirty="0"/>
              <a:t> : Daha agresif bir şekilde belirleme yapar. </a:t>
            </a:r>
          </a:p>
          <a:p>
            <a:pPr>
              <a:buFont typeface="Wingdings" panose="05000000000000000000" pitchFamily="2" charset="2"/>
              <a:buChar char="§"/>
            </a:pPr>
            <a:r>
              <a:rPr lang="tr-TR" sz="2800" dirty="0"/>
              <a:t> --</a:t>
            </a:r>
            <a:r>
              <a:rPr lang="tr-TR" sz="2800" dirty="0" err="1"/>
              <a:t>max-retries</a:t>
            </a:r>
            <a:r>
              <a:rPr lang="tr-TR" sz="2800" dirty="0"/>
              <a:t> &lt;sayı&gt; : Belirtilen &lt;sayı&gt; miktarında OS izi belirleme denemesi yapar. </a:t>
            </a:r>
          </a:p>
          <a:p>
            <a:pPr marL="0" indent="0">
              <a:buNone/>
            </a:pPr>
            <a:r>
              <a:rPr lang="tr-TR" sz="2800" dirty="0"/>
              <a:t> </a:t>
            </a:r>
            <a:endParaRPr lang="tr-TR" sz="2800" dirty="0"/>
          </a:p>
        </p:txBody>
      </p:sp>
    </p:spTree>
    <p:extLst>
      <p:ext uri="{BB962C8B-B14F-4D97-AF65-F5344CB8AC3E}">
        <p14:creationId xmlns:p14="http://schemas.microsoft.com/office/powerpoint/2010/main" val="384605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Theharvester</a:t>
            </a:r>
            <a:r>
              <a:rPr lang="tr-TR" dirty="0"/>
              <a:t> kullanımı</a:t>
            </a:r>
          </a:p>
        </p:txBody>
      </p:sp>
      <p:sp>
        <p:nvSpPr>
          <p:cNvPr id="3" name="İçerik Yer Tutucusu 2"/>
          <p:cNvSpPr>
            <a:spLocks noGrp="1"/>
          </p:cNvSpPr>
          <p:nvPr>
            <p:ph idx="1"/>
          </p:nvPr>
        </p:nvSpPr>
        <p:spPr/>
        <p:txBody>
          <a:bodyPr>
            <a:normAutofit fontScale="70000" lnSpcReduction="20000"/>
          </a:bodyPr>
          <a:lstStyle/>
          <a:p>
            <a:r>
              <a:rPr lang="tr-TR" dirty="0"/>
              <a:t>“-d microsoft.com”. microsoft.com etki alanı hakkında bilgi edinilir.</a:t>
            </a:r>
          </a:p>
          <a:p>
            <a:r>
              <a:rPr lang="tr-TR" dirty="0"/>
              <a:t>“-b </a:t>
            </a:r>
            <a:r>
              <a:rPr lang="tr-TR" dirty="0" err="1"/>
              <a:t>all</a:t>
            </a:r>
            <a:r>
              <a:rPr lang="tr-TR" dirty="0"/>
              <a:t>”. Google, Bing, PGP, </a:t>
            </a:r>
            <a:r>
              <a:rPr lang="tr-TR" dirty="0" err="1"/>
              <a:t>Linkedin</a:t>
            </a:r>
            <a:r>
              <a:rPr lang="tr-TR" dirty="0"/>
              <a:t>, </a:t>
            </a:r>
            <a:r>
              <a:rPr lang="tr-TR" dirty="0" err="1"/>
              <a:t>Jigsaw</a:t>
            </a:r>
            <a:r>
              <a:rPr lang="tr-TR" dirty="0"/>
              <a:t>, </a:t>
            </a:r>
            <a:r>
              <a:rPr lang="tr-TR" dirty="0" err="1"/>
              <a:t>Twitter</a:t>
            </a:r>
            <a:r>
              <a:rPr lang="tr-TR" dirty="0"/>
              <a:t>,… gibi veri kaynaklarından bilgi toplanır.</a:t>
            </a:r>
          </a:p>
          <a:p>
            <a:r>
              <a:rPr lang="tr-TR" dirty="0"/>
              <a:t>“-s 0”. Arama motorlarının sayfalarının kaçıncı indeksinden itibaren arama yapılacağı belirtilir.</a:t>
            </a:r>
          </a:p>
          <a:p>
            <a:r>
              <a:rPr lang="tr-TR" dirty="0"/>
              <a:t>“-l 400”. Arama yapılacağı sonuç sayısını belirtir.</a:t>
            </a:r>
          </a:p>
          <a:p>
            <a:r>
              <a:rPr lang="tr-TR" dirty="0"/>
              <a:t>“-v”. DNS çözümlemesi ile Host isimleri doğrulanır ve sanal Host araması yapılır.</a:t>
            </a:r>
          </a:p>
          <a:p>
            <a:r>
              <a:rPr lang="tr-TR" dirty="0"/>
              <a:t>“-h”. Tespit edilen sistemler için </a:t>
            </a:r>
            <a:r>
              <a:rPr lang="tr-TR" dirty="0" err="1"/>
              <a:t>Shodan</a:t>
            </a:r>
            <a:r>
              <a:rPr lang="tr-TR" dirty="0"/>
              <a:t> </a:t>
            </a:r>
            <a:r>
              <a:rPr lang="tr-TR" dirty="0" err="1"/>
              <a:t>veritabanından</a:t>
            </a:r>
            <a:r>
              <a:rPr lang="tr-TR" dirty="0"/>
              <a:t> bilgi elde edilir.</a:t>
            </a:r>
          </a:p>
          <a:p>
            <a:r>
              <a:rPr lang="tr-TR" dirty="0"/>
              <a:t>“-t”. Üst alan adları için arama yapılır.</a:t>
            </a:r>
          </a:p>
          <a:p>
            <a:r>
              <a:rPr lang="tr-TR" dirty="0"/>
              <a:t>“-n”. Tespit edilen IP aralıkları için ters DNS sorguları gerçekleştirilerek daha fazla ve ilişkili sonuç elde edilir.</a:t>
            </a:r>
          </a:p>
          <a:p>
            <a:r>
              <a:rPr lang="tr-TR" dirty="0"/>
              <a:t>“-f /</a:t>
            </a:r>
            <a:r>
              <a:rPr lang="tr-TR" dirty="0" err="1"/>
              <a:t>root</a:t>
            </a:r>
            <a:r>
              <a:rPr lang="tr-TR" dirty="0"/>
              <a:t>/Desktop/</a:t>
            </a:r>
            <a:r>
              <a:rPr lang="tr-TR" dirty="0" err="1"/>
              <a:t>sonuclar</a:t>
            </a:r>
            <a:r>
              <a:rPr lang="tr-TR" dirty="0"/>
              <a:t>”. Tarama sonucu belirtilen dosyaya HTML ve XML formatında kaydedilir.</a:t>
            </a:r>
          </a:p>
          <a:p>
            <a:endParaRPr lang="tr-TR" dirty="0"/>
          </a:p>
        </p:txBody>
      </p:sp>
    </p:spTree>
    <p:extLst>
      <p:ext uri="{BB962C8B-B14F-4D97-AF65-F5344CB8AC3E}">
        <p14:creationId xmlns:p14="http://schemas.microsoft.com/office/powerpoint/2010/main" val="114436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Script</a:t>
            </a:r>
            <a:r>
              <a:rPr lang="tr-TR" dirty="0"/>
              <a:t> Motoru </a:t>
            </a:r>
            <a:br>
              <a:rPr lang="tr-TR" dirty="0"/>
            </a:br>
            <a:r>
              <a:rPr lang="tr-TR" dirty="0"/>
              <a:t>( </a:t>
            </a:r>
            <a:r>
              <a:rPr lang="tr-TR" dirty="0" err="1"/>
              <a:t>Nmap</a:t>
            </a:r>
            <a:r>
              <a:rPr lang="tr-TR" dirty="0"/>
              <a:t> Scripting Engine – NSE ) </a:t>
            </a:r>
            <a:endParaRPr lang="tr-TR" dirty="0"/>
          </a:p>
        </p:txBody>
      </p:sp>
      <p:sp>
        <p:nvSpPr>
          <p:cNvPr id="3" name="İçerik Yer Tutucusu 2"/>
          <p:cNvSpPr>
            <a:spLocks noGrp="1"/>
          </p:cNvSpPr>
          <p:nvPr>
            <p:ph idx="1"/>
          </p:nvPr>
        </p:nvSpPr>
        <p:spPr>
          <a:xfrm>
            <a:off x="1522412" y="1628800"/>
            <a:ext cx="9144000" cy="5112568"/>
          </a:xfrm>
        </p:spPr>
        <p:txBody>
          <a:bodyPr>
            <a:noAutofit/>
          </a:bodyPr>
          <a:lstStyle/>
          <a:p>
            <a:pPr>
              <a:buFont typeface="Wingdings" panose="05000000000000000000" pitchFamily="2" charset="2"/>
              <a:buChar char="§"/>
            </a:pPr>
            <a:r>
              <a:rPr lang="tr-TR" sz="2200" dirty="0"/>
              <a:t>NSE, </a:t>
            </a:r>
            <a:r>
              <a:rPr lang="tr-TR" sz="2200" dirty="0" err="1"/>
              <a:t>varolan</a:t>
            </a:r>
            <a:r>
              <a:rPr lang="tr-TR" sz="2200" dirty="0"/>
              <a:t> </a:t>
            </a:r>
            <a:r>
              <a:rPr lang="tr-TR" sz="2200" dirty="0" err="1"/>
              <a:t>Nmap</a:t>
            </a:r>
            <a:r>
              <a:rPr lang="tr-TR" sz="2200" dirty="0"/>
              <a:t> yeteneklerini geliştirmek ve </a:t>
            </a:r>
            <a:r>
              <a:rPr lang="tr-TR" sz="2200" dirty="0" err="1"/>
              <a:t>Nmap</a:t>
            </a:r>
            <a:r>
              <a:rPr lang="tr-TR" sz="2200" dirty="0"/>
              <a:t> dahilindeki formatlarla çıktı alabilmek için kullanılan bir yapıdır. NSE </a:t>
            </a:r>
            <a:r>
              <a:rPr lang="tr-TR" sz="2200" dirty="0" err="1"/>
              <a:t>scriptlerinin</a:t>
            </a:r>
            <a:r>
              <a:rPr lang="tr-TR" sz="2200" dirty="0"/>
              <a:t> içerdiği bazı örnekler aşağıdaki gibidir.</a:t>
            </a:r>
          </a:p>
          <a:p>
            <a:pPr>
              <a:buFont typeface="Wingdings" panose="05000000000000000000" pitchFamily="2" charset="2"/>
              <a:buChar char="§"/>
            </a:pPr>
            <a:r>
              <a:rPr lang="tr-TR" sz="2200" dirty="0"/>
              <a:t>Geliştirilmiş Ağ Keşfi : </a:t>
            </a:r>
            <a:r>
              <a:rPr lang="tr-TR" sz="2200" dirty="0" err="1"/>
              <a:t>Whois</a:t>
            </a:r>
            <a:r>
              <a:rPr lang="tr-TR" sz="2200" dirty="0"/>
              <a:t> </a:t>
            </a:r>
            <a:r>
              <a:rPr lang="tr-TR" sz="2200" dirty="0" err="1"/>
              <a:t>lookup</a:t>
            </a:r>
            <a:r>
              <a:rPr lang="tr-TR" sz="2200" dirty="0"/>
              <a:t> istekleri ve ek protokol sorguları gerçekleştirir. Ayrıca erişilebilir network paylaşımları gibi dinlenilen servislerden bilgi toplamak amacıyla istemci gibi davranır. </a:t>
            </a:r>
          </a:p>
          <a:p>
            <a:pPr>
              <a:buFont typeface="Wingdings" panose="05000000000000000000" pitchFamily="2" charset="2"/>
              <a:buChar char="§"/>
            </a:pPr>
            <a:r>
              <a:rPr lang="tr-TR" sz="2200" dirty="0"/>
              <a:t> Geliştirilmiş Versiyon Keşfi : Karmaşık versiyon araştırmaları yapar ve servislere </a:t>
            </a:r>
            <a:r>
              <a:rPr lang="tr-TR" sz="2200" dirty="0" err="1"/>
              <a:t>brute</a:t>
            </a:r>
            <a:r>
              <a:rPr lang="tr-TR" sz="2200" dirty="0"/>
              <a:t> </a:t>
            </a:r>
            <a:r>
              <a:rPr lang="tr-TR" sz="2200" dirty="0" err="1"/>
              <a:t>force</a:t>
            </a:r>
            <a:r>
              <a:rPr lang="tr-TR" sz="2200" dirty="0"/>
              <a:t> saldırısı düzenler. </a:t>
            </a:r>
          </a:p>
          <a:p>
            <a:pPr>
              <a:buFont typeface="Wingdings" panose="05000000000000000000" pitchFamily="2" charset="2"/>
              <a:buChar char="§"/>
            </a:pPr>
            <a:r>
              <a:rPr lang="tr-TR" sz="2200" dirty="0"/>
              <a:t> Zafiyet Keşfi : Özel zafiyetlerin kontrolü amacıyla araştırma yapar.  </a:t>
            </a:r>
          </a:p>
          <a:p>
            <a:pPr>
              <a:buFont typeface="Wingdings" panose="05000000000000000000" pitchFamily="2" charset="2"/>
              <a:buChar char="§"/>
            </a:pPr>
            <a:r>
              <a:rPr lang="tr-TR" sz="2200" dirty="0"/>
              <a:t> Zararlı Yazılım Keşfi : </a:t>
            </a:r>
            <a:r>
              <a:rPr lang="tr-TR" sz="2200" dirty="0" err="1"/>
              <a:t>Virus</a:t>
            </a:r>
            <a:r>
              <a:rPr lang="tr-TR" sz="2200" dirty="0"/>
              <a:t>, </a:t>
            </a:r>
            <a:r>
              <a:rPr lang="tr-TR" sz="2200" dirty="0" err="1"/>
              <a:t>worm</a:t>
            </a:r>
            <a:r>
              <a:rPr lang="tr-TR" sz="2200" dirty="0"/>
              <a:t> ve </a:t>
            </a:r>
            <a:r>
              <a:rPr lang="tr-TR" sz="2200" dirty="0" err="1"/>
              <a:t>trojan</a:t>
            </a:r>
            <a:r>
              <a:rPr lang="tr-TR" sz="2200" dirty="0"/>
              <a:t> gibi zararlı yazılımların bulunması amacıyla araştırmalar yapar. </a:t>
            </a:r>
          </a:p>
          <a:p>
            <a:pPr>
              <a:buFont typeface="Wingdings" panose="05000000000000000000" pitchFamily="2" charset="2"/>
              <a:buChar char="§"/>
            </a:pPr>
            <a:r>
              <a:rPr lang="tr-TR" sz="2200" dirty="0"/>
              <a:t> Zafiyeti Kullanmak : Bulunan zafiyetleri kullanmak amacıyla </a:t>
            </a:r>
            <a:r>
              <a:rPr lang="tr-TR" sz="2200" dirty="0" err="1"/>
              <a:t>scriptleri</a:t>
            </a:r>
            <a:r>
              <a:rPr lang="tr-TR" sz="2200" dirty="0"/>
              <a:t> çalıştırır. </a:t>
            </a:r>
            <a:endParaRPr lang="tr-TR" sz="2200" dirty="0"/>
          </a:p>
        </p:txBody>
      </p:sp>
    </p:spTree>
    <p:extLst>
      <p:ext uri="{BB962C8B-B14F-4D97-AF65-F5344CB8AC3E}">
        <p14:creationId xmlns:p14="http://schemas.microsoft.com/office/powerpoint/2010/main" val="110180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Script</a:t>
            </a:r>
            <a:r>
              <a:rPr lang="tr-TR" dirty="0"/>
              <a:t> Motoru </a:t>
            </a:r>
            <a:br>
              <a:rPr lang="tr-TR" dirty="0"/>
            </a:br>
            <a:r>
              <a:rPr lang="tr-TR" dirty="0"/>
              <a:t>( </a:t>
            </a:r>
            <a:r>
              <a:rPr lang="tr-TR" dirty="0" err="1"/>
              <a:t>Nmap</a:t>
            </a:r>
            <a:r>
              <a:rPr lang="tr-TR" dirty="0"/>
              <a:t> Scripting Engine – NSE ) </a:t>
            </a:r>
            <a:endParaRPr lang="tr-TR" dirty="0"/>
          </a:p>
        </p:txBody>
      </p:sp>
      <p:sp>
        <p:nvSpPr>
          <p:cNvPr id="3" name="İçerik Yer Tutucusu 2"/>
          <p:cNvSpPr>
            <a:spLocks noGrp="1"/>
          </p:cNvSpPr>
          <p:nvPr>
            <p:ph idx="1"/>
          </p:nvPr>
        </p:nvSpPr>
        <p:spPr/>
        <p:txBody>
          <a:bodyPr>
            <a:normAutofit fontScale="92500" lnSpcReduction="10000"/>
          </a:bodyPr>
          <a:lstStyle/>
          <a:p>
            <a:r>
              <a:rPr lang="tr-TR" dirty="0"/>
              <a:t>Varsayılan olarak, </a:t>
            </a:r>
            <a:r>
              <a:rPr lang="tr-TR" dirty="0" err="1"/>
              <a:t>Version</a:t>
            </a:r>
            <a:r>
              <a:rPr lang="tr-TR" dirty="0"/>
              <a:t> </a:t>
            </a:r>
            <a:r>
              <a:rPr lang="tr-TR" dirty="0" err="1"/>
              <a:t>Scanning</a:t>
            </a:r>
            <a:r>
              <a:rPr lang="tr-TR" dirty="0"/>
              <a:t> ( -</a:t>
            </a:r>
            <a:r>
              <a:rPr lang="tr-TR" dirty="0" err="1"/>
              <a:t>sV</a:t>
            </a:r>
            <a:r>
              <a:rPr lang="tr-TR" dirty="0"/>
              <a:t> ) versiyon kategorisinde bulunan bütün NSE </a:t>
            </a:r>
            <a:r>
              <a:rPr lang="tr-TR" dirty="0" err="1"/>
              <a:t>scriptlerini</a:t>
            </a:r>
            <a:r>
              <a:rPr lang="tr-TR" dirty="0"/>
              <a:t> çalıştırır. –A özelliği ise, -</a:t>
            </a:r>
            <a:r>
              <a:rPr lang="tr-TR" dirty="0" err="1"/>
              <a:t>sC</a:t>
            </a:r>
            <a:r>
              <a:rPr lang="tr-TR" dirty="0"/>
              <a:t> ( güvenli ve izinsiz giriş kategorileri ) seçeneğini çalıştırır. </a:t>
            </a:r>
          </a:p>
          <a:p>
            <a:r>
              <a:rPr lang="tr-TR" dirty="0"/>
              <a:t>NSE </a:t>
            </a:r>
            <a:r>
              <a:rPr lang="tr-TR" dirty="0" err="1"/>
              <a:t>scriptleri</a:t>
            </a:r>
            <a:r>
              <a:rPr lang="tr-TR" dirty="0"/>
              <a:t> </a:t>
            </a:r>
            <a:r>
              <a:rPr lang="tr-TR" dirty="0" err="1"/>
              <a:t>Lua</a:t>
            </a:r>
            <a:r>
              <a:rPr lang="tr-TR" dirty="0"/>
              <a:t> </a:t>
            </a:r>
            <a:r>
              <a:rPr lang="tr-TR" dirty="0" err="1"/>
              <a:t>script</a:t>
            </a:r>
            <a:r>
              <a:rPr lang="tr-TR" dirty="0"/>
              <a:t> dilinde yazılır ve .</a:t>
            </a:r>
            <a:r>
              <a:rPr lang="tr-TR" dirty="0" err="1"/>
              <a:t>nse</a:t>
            </a:r>
            <a:r>
              <a:rPr lang="tr-TR" dirty="0"/>
              <a:t> uzantısına sahiptir ve </a:t>
            </a:r>
            <a:r>
              <a:rPr lang="tr-TR" dirty="0" err="1"/>
              <a:t>Nmap</a:t>
            </a:r>
            <a:r>
              <a:rPr lang="tr-TR" dirty="0"/>
              <a:t> ana dizinin altında “</a:t>
            </a:r>
            <a:r>
              <a:rPr lang="tr-TR" dirty="0" err="1"/>
              <a:t>scripts</a:t>
            </a:r>
            <a:r>
              <a:rPr lang="tr-TR" dirty="0"/>
              <a:t>” dizininde saklanırlar. Bununla birlikte “</a:t>
            </a:r>
            <a:r>
              <a:rPr lang="tr-TR" dirty="0" err="1"/>
              <a:t>script.db</a:t>
            </a:r>
            <a:r>
              <a:rPr lang="tr-TR" dirty="0"/>
              <a:t>”  </a:t>
            </a:r>
            <a:r>
              <a:rPr lang="tr-TR" dirty="0" err="1"/>
              <a:t>Nmap</a:t>
            </a:r>
            <a:r>
              <a:rPr lang="tr-TR" dirty="0"/>
              <a:t> ana dizinin altında bulunur ve bütün </a:t>
            </a:r>
            <a:r>
              <a:rPr lang="tr-TR" dirty="0" err="1"/>
              <a:t>scriptleri</a:t>
            </a:r>
            <a:r>
              <a:rPr lang="tr-TR" dirty="0"/>
              <a:t> kategorileriyle ( Güvenli, Zorla Giriş, Zararlı </a:t>
            </a:r>
            <a:r>
              <a:rPr lang="tr-TR" dirty="0" err="1"/>
              <a:t>Yazılım,Arka</a:t>
            </a:r>
            <a:r>
              <a:rPr lang="tr-TR" dirty="0"/>
              <a:t> Kapı, Versiyon, Keşif, Zafiyet )  saklar. NSE, </a:t>
            </a:r>
            <a:r>
              <a:rPr lang="tr-TR" dirty="0" err="1"/>
              <a:t>scripti</a:t>
            </a:r>
            <a:r>
              <a:rPr lang="tr-TR" dirty="0"/>
              <a:t> çalıştırmadan önce hedefteki makinanın, </a:t>
            </a:r>
            <a:r>
              <a:rPr lang="tr-TR" dirty="0" err="1"/>
              <a:t>Nmap</a:t>
            </a:r>
            <a:r>
              <a:rPr lang="tr-TR" dirty="0"/>
              <a:t> çıktılarına dayanarak, gerekli kriterleri karşılayıp karşılamadığını araştırır. Bu araştırmadan sonra </a:t>
            </a:r>
            <a:r>
              <a:rPr lang="tr-TR" dirty="0" err="1"/>
              <a:t>scriptin</a:t>
            </a:r>
            <a:r>
              <a:rPr lang="tr-TR" dirty="0"/>
              <a:t> çalışmasına karar verir. </a:t>
            </a:r>
          </a:p>
          <a:p>
            <a:r>
              <a:rPr lang="tr-TR" dirty="0"/>
              <a:t>NSE kullanmanın en çabuk yolu aşağıdaki gibidir.</a:t>
            </a:r>
          </a:p>
          <a:p>
            <a:r>
              <a:rPr lang="tr-TR" dirty="0" err="1"/>
              <a:t>nmap</a:t>
            </a:r>
            <a:r>
              <a:rPr lang="tr-TR" dirty="0"/>
              <a:t> -</a:t>
            </a:r>
            <a:r>
              <a:rPr lang="tr-TR" dirty="0" err="1"/>
              <a:t>sC</a:t>
            </a:r>
            <a:r>
              <a:rPr lang="tr-TR" dirty="0"/>
              <a:t> 192.168.1.0/24 </a:t>
            </a:r>
            <a:endParaRPr lang="tr-TR" dirty="0"/>
          </a:p>
        </p:txBody>
      </p:sp>
    </p:spTree>
    <p:extLst>
      <p:ext uri="{BB962C8B-B14F-4D97-AF65-F5344CB8AC3E}">
        <p14:creationId xmlns:p14="http://schemas.microsoft.com/office/powerpoint/2010/main" val="427784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Nmap</a:t>
            </a:r>
            <a:r>
              <a:rPr lang="tr-TR" dirty="0"/>
              <a:t> </a:t>
            </a:r>
            <a:r>
              <a:rPr lang="tr-TR" dirty="0" err="1"/>
              <a:t>Script</a:t>
            </a:r>
            <a:r>
              <a:rPr lang="tr-TR" dirty="0"/>
              <a:t> Motoru </a:t>
            </a:r>
            <a:br>
              <a:rPr lang="tr-TR" dirty="0"/>
            </a:br>
            <a:r>
              <a:rPr lang="tr-TR" dirty="0"/>
              <a:t>( </a:t>
            </a:r>
            <a:r>
              <a:rPr lang="tr-TR" dirty="0" err="1"/>
              <a:t>Nmap</a:t>
            </a:r>
            <a:r>
              <a:rPr lang="tr-TR" dirty="0"/>
              <a:t> Scripting Engine – NSE ) </a:t>
            </a:r>
            <a:endParaRPr lang="tr-TR" dirty="0"/>
          </a:p>
        </p:txBody>
      </p:sp>
      <p:sp>
        <p:nvSpPr>
          <p:cNvPr id="3" name="İçerik Yer Tutucusu 2"/>
          <p:cNvSpPr>
            <a:spLocks noGrp="1"/>
          </p:cNvSpPr>
          <p:nvPr>
            <p:ph idx="1"/>
          </p:nvPr>
        </p:nvSpPr>
        <p:spPr/>
        <p:txBody>
          <a:bodyPr>
            <a:normAutofit fontScale="92500"/>
          </a:bodyPr>
          <a:lstStyle/>
          <a:p>
            <a:pPr>
              <a:buFont typeface="Wingdings" panose="05000000000000000000" pitchFamily="2" charset="2"/>
              <a:buChar char="§"/>
            </a:pPr>
            <a:r>
              <a:rPr lang="tr-TR" dirty="0"/>
              <a:t>Yukarıdaki seçenek vasıtasıyla NSE bütün Güvenli ve Zorla Giriş </a:t>
            </a:r>
            <a:r>
              <a:rPr lang="tr-TR" dirty="0" err="1"/>
              <a:t>scriptlerinin</a:t>
            </a:r>
            <a:r>
              <a:rPr lang="tr-TR" dirty="0"/>
              <a:t> çalıştıracaktır. Eğer daha özel bir </a:t>
            </a:r>
            <a:r>
              <a:rPr lang="tr-TR" dirty="0" err="1"/>
              <a:t>scriptin</a:t>
            </a:r>
            <a:r>
              <a:rPr lang="tr-TR" dirty="0"/>
              <a:t> çalıştırılması istenirse - - </a:t>
            </a:r>
            <a:r>
              <a:rPr lang="tr-TR" dirty="0" err="1"/>
              <a:t>script</a:t>
            </a:r>
            <a:r>
              <a:rPr lang="tr-TR" dirty="0"/>
              <a:t> seçeneği kullanılarak istenilen bir kategoriye ait </a:t>
            </a:r>
            <a:r>
              <a:rPr lang="tr-TR" dirty="0" err="1"/>
              <a:t>scriptler</a:t>
            </a:r>
            <a:r>
              <a:rPr lang="tr-TR" dirty="0"/>
              <a:t> çalıştırılabilir : </a:t>
            </a:r>
          </a:p>
          <a:p>
            <a:pPr lvl="1">
              <a:buFont typeface="Wingdings" panose="05000000000000000000" pitchFamily="2" charset="2"/>
              <a:buChar char="§"/>
            </a:pPr>
            <a:r>
              <a:rPr lang="tr-TR" dirty="0" err="1"/>
              <a:t>nmap</a:t>
            </a:r>
            <a:r>
              <a:rPr lang="tr-TR" dirty="0"/>
              <a:t> --</a:t>
            </a:r>
            <a:r>
              <a:rPr lang="tr-TR" dirty="0" err="1"/>
              <a:t>script</a:t>
            </a:r>
            <a:r>
              <a:rPr lang="tr-TR" dirty="0"/>
              <a:t>=</a:t>
            </a:r>
            <a:r>
              <a:rPr lang="tr-TR" dirty="0" err="1"/>
              <a:t>vulnerability</a:t>
            </a:r>
            <a:r>
              <a:rPr lang="tr-TR" dirty="0"/>
              <a:t> 192.168.1.34 </a:t>
            </a:r>
          </a:p>
          <a:p>
            <a:pPr>
              <a:buFont typeface="Wingdings" panose="05000000000000000000" pitchFamily="2" charset="2"/>
              <a:buChar char="§"/>
            </a:pPr>
            <a:r>
              <a:rPr lang="tr-TR" dirty="0"/>
              <a:t>Sadece tek bir </a:t>
            </a:r>
            <a:r>
              <a:rPr lang="tr-TR" dirty="0" err="1"/>
              <a:t>script</a:t>
            </a:r>
            <a:r>
              <a:rPr lang="tr-TR" dirty="0"/>
              <a:t> çalıştırılmak istenirse aşağıdaki seçenek kullanılmalıdır </a:t>
            </a:r>
          </a:p>
          <a:p>
            <a:pPr lvl="1">
              <a:buFont typeface="Wingdings" panose="05000000000000000000" pitchFamily="2" charset="2"/>
              <a:buChar char="§"/>
            </a:pPr>
            <a:r>
              <a:rPr lang="tr-TR" dirty="0" err="1"/>
              <a:t>nmap</a:t>
            </a:r>
            <a:r>
              <a:rPr lang="tr-TR" dirty="0"/>
              <a:t> --</a:t>
            </a:r>
            <a:r>
              <a:rPr lang="tr-TR" dirty="0" err="1"/>
              <a:t>script</a:t>
            </a:r>
            <a:r>
              <a:rPr lang="tr-TR" dirty="0"/>
              <a:t>=</a:t>
            </a:r>
            <a:r>
              <a:rPr lang="tr-TR" dirty="0" err="1"/>
              <a:t>promiscuous.nse</a:t>
            </a:r>
            <a:r>
              <a:rPr lang="tr-TR" dirty="0"/>
              <a:t> 192.168.1.0/24 </a:t>
            </a:r>
          </a:p>
          <a:p>
            <a:pPr>
              <a:buFont typeface="Wingdings" panose="05000000000000000000" pitchFamily="2" charset="2"/>
              <a:buChar char="§"/>
            </a:pPr>
            <a:r>
              <a:rPr lang="tr-TR" dirty="0"/>
              <a:t>Belirli bir dizinin altındaki </a:t>
            </a:r>
            <a:r>
              <a:rPr lang="tr-TR" dirty="0" err="1"/>
              <a:t>scriptleri</a:t>
            </a:r>
            <a:r>
              <a:rPr lang="tr-TR" dirty="0"/>
              <a:t> çalıştırmak istenirse aşağıdaki seçenek kullanılmalıdır : </a:t>
            </a:r>
          </a:p>
          <a:p>
            <a:pPr lvl="1">
              <a:buFont typeface="Wingdings" panose="05000000000000000000" pitchFamily="2" charset="2"/>
              <a:buChar char="§"/>
            </a:pPr>
            <a:r>
              <a:rPr lang="tr-TR" dirty="0" err="1"/>
              <a:t>nmap</a:t>
            </a:r>
            <a:r>
              <a:rPr lang="tr-TR" dirty="0"/>
              <a:t> --</a:t>
            </a:r>
            <a:r>
              <a:rPr lang="tr-TR" dirty="0" err="1"/>
              <a:t>script</a:t>
            </a:r>
            <a:r>
              <a:rPr lang="tr-TR" dirty="0"/>
              <a:t>=/</a:t>
            </a:r>
            <a:r>
              <a:rPr lang="tr-TR" dirty="0" err="1"/>
              <a:t>my-scripts</a:t>
            </a:r>
            <a:r>
              <a:rPr lang="tr-TR" dirty="0"/>
              <a:t> 192.168.1.0/24 </a:t>
            </a:r>
          </a:p>
          <a:p>
            <a:pPr>
              <a:buFont typeface="Wingdings" panose="05000000000000000000" pitchFamily="2" charset="2"/>
              <a:buChar char="§"/>
            </a:pPr>
            <a:r>
              <a:rPr lang="tr-TR" dirty="0"/>
              <a:t>Bütün </a:t>
            </a:r>
            <a:r>
              <a:rPr lang="tr-TR" dirty="0" err="1"/>
              <a:t>scriptlerin</a:t>
            </a:r>
            <a:r>
              <a:rPr lang="tr-TR" dirty="0"/>
              <a:t> çalışması istenirse aşağıdaki seçenek kullanılmalıdır : </a:t>
            </a:r>
          </a:p>
          <a:p>
            <a:pPr lvl="1">
              <a:buFont typeface="Wingdings" panose="05000000000000000000" pitchFamily="2" charset="2"/>
              <a:buChar char="§"/>
            </a:pPr>
            <a:r>
              <a:rPr lang="tr-TR" dirty="0" err="1"/>
              <a:t>nmap</a:t>
            </a:r>
            <a:r>
              <a:rPr lang="tr-TR" dirty="0"/>
              <a:t> --</a:t>
            </a:r>
            <a:r>
              <a:rPr lang="tr-TR" dirty="0" err="1"/>
              <a:t>script</a:t>
            </a:r>
            <a:r>
              <a:rPr lang="tr-TR" dirty="0"/>
              <a:t>=</a:t>
            </a:r>
            <a:r>
              <a:rPr lang="tr-TR" dirty="0" err="1"/>
              <a:t>all</a:t>
            </a:r>
            <a:r>
              <a:rPr lang="tr-TR" dirty="0"/>
              <a:t> 192.168.1.55 </a:t>
            </a:r>
            <a:endParaRPr lang="tr-TR" dirty="0"/>
          </a:p>
        </p:txBody>
      </p:sp>
    </p:spTree>
    <p:extLst>
      <p:ext uri="{BB962C8B-B14F-4D97-AF65-F5344CB8AC3E}">
        <p14:creationId xmlns:p14="http://schemas.microsoft.com/office/powerpoint/2010/main" val="101202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NSE Seçenekleri  </a:t>
            </a:r>
            <a:endParaRPr lang="tr-TR" dirty="0"/>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sz="2800" dirty="0"/>
              <a:t>--</a:t>
            </a:r>
            <a:r>
              <a:rPr lang="tr-TR" sz="2800" dirty="0" err="1"/>
              <a:t>script-args</a:t>
            </a:r>
            <a:r>
              <a:rPr lang="tr-TR" sz="2800" dirty="0"/>
              <a:t>=&lt;n1=v1*,n2=v2,…+&gt; : </a:t>
            </a:r>
            <a:r>
              <a:rPr lang="tr-TR" sz="2800" dirty="0" err="1"/>
              <a:t>Varolan</a:t>
            </a:r>
            <a:r>
              <a:rPr lang="tr-TR" sz="2800" dirty="0"/>
              <a:t> </a:t>
            </a:r>
            <a:r>
              <a:rPr lang="tr-TR" sz="2800" dirty="0" err="1"/>
              <a:t>script</a:t>
            </a:r>
            <a:r>
              <a:rPr lang="tr-TR" sz="2800" dirty="0"/>
              <a:t> değerlerinin yerine belirlenen yeni değerler atanır. </a:t>
            </a:r>
          </a:p>
          <a:p>
            <a:pPr>
              <a:buFont typeface="Wingdings" panose="05000000000000000000" pitchFamily="2" charset="2"/>
              <a:buChar char="§"/>
            </a:pPr>
            <a:r>
              <a:rPr lang="tr-TR" sz="2800" dirty="0"/>
              <a:t>--</a:t>
            </a:r>
            <a:r>
              <a:rPr lang="tr-TR" sz="2800" dirty="0" err="1"/>
              <a:t>script-trace</a:t>
            </a:r>
            <a:r>
              <a:rPr lang="tr-TR" sz="2800" dirty="0"/>
              <a:t> : </a:t>
            </a:r>
            <a:r>
              <a:rPr lang="tr-TR" sz="2800" dirty="0" err="1"/>
              <a:t>Scripte</a:t>
            </a:r>
            <a:r>
              <a:rPr lang="tr-TR" sz="2800" dirty="0"/>
              <a:t> ait bütün iç ve dış iletişimin çıktısını gösterir. </a:t>
            </a:r>
          </a:p>
          <a:p>
            <a:pPr>
              <a:buFont typeface="Wingdings" panose="05000000000000000000" pitchFamily="2" charset="2"/>
              <a:buChar char="§"/>
            </a:pPr>
            <a:r>
              <a:rPr lang="tr-TR" sz="2800" dirty="0"/>
              <a:t> --</a:t>
            </a:r>
            <a:r>
              <a:rPr lang="tr-TR" sz="2800" dirty="0" err="1"/>
              <a:t>script-updatedb</a:t>
            </a:r>
            <a:r>
              <a:rPr lang="tr-TR" sz="2800" dirty="0"/>
              <a:t> : </a:t>
            </a:r>
            <a:r>
              <a:rPr lang="tr-TR" sz="2800" dirty="0" err="1"/>
              <a:t>Scriptlerin</a:t>
            </a:r>
            <a:r>
              <a:rPr lang="tr-TR" sz="2800" dirty="0"/>
              <a:t> bulunduğu </a:t>
            </a:r>
            <a:r>
              <a:rPr lang="tr-TR" sz="2800" dirty="0" err="1"/>
              <a:t>veritabanını</a:t>
            </a:r>
            <a:r>
              <a:rPr lang="tr-TR" sz="2800" dirty="0"/>
              <a:t> günceller. </a:t>
            </a:r>
          </a:p>
          <a:p>
            <a:pPr marL="0" indent="0">
              <a:buNone/>
            </a:pPr>
            <a:endParaRPr lang="tr-TR" sz="2800" dirty="0"/>
          </a:p>
        </p:txBody>
      </p:sp>
    </p:spTree>
    <p:extLst>
      <p:ext uri="{BB962C8B-B14F-4D97-AF65-F5344CB8AC3E}">
        <p14:creationId xmlns:p14="http://schemas.microsoft.com/office/powerpoint/2010/main" val="235644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a:t>Güvenlik Ürünleri ve </a:t>
            </a:r>
            <a:r>
              <a:rPr lang="tr-TR" dirty="0" err="1"/>
              <a:t>Nmap</a:t>
            </a:r>
            <a:r>
              <a:rPr lang="tr-TR" dirty="0"/>
              <a:t> </a:t>
            </a:r>
            <a:endParaRPr lang="tr-TR" dirty="0"/>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err="1"/>
              <a:t>Nmap</a:t>
            </a:r>
            <a:r>
              <a:rPr lang="tr-TR" dirty="0"/>
              <a:t>, taranılacak olan hedeflerin önünde bulunan güvenlik ürünlerinin kısıtlaması nedeniyle, istenilen şekilde tam olarak çalışamayabilir.</a:t>
            </a:r>
          </a:p>
          <a:p>
            <a:pPr>
              <a:buFont typeface="Wingdings" panose="05000000000000000000" pitchFamily="2" charset="2"/>
              <a:buChar char="§"/>
            </a:pPr>
            <a:r>
              <a:rPr lang="tr-TR" dirty="0"/>
              <a:t> Günümüzdeki güvenlik ürünleri </a:t>
            </a:r>
            <a:r>
              <a:rPr lang="tr-TR" dirty="0" err="1"/>
              <a:t>Nmap</a:t>
            </a:r>
            <a:r>
              <a:rPr lang="tr-TR" dirty="0"/>
              <a:t> ve taramalarını rahatlıkla yakalayabiliyor. Ancak </a:t>
            </a:r>
            <a:r>
              <a:rPr lang="tr-TR" dirty="0" err="1"/>
              <a:t>Nmap</a:t>
            </a:r>
            <a:r>
              <a:rPr lang="tr-TR" dirty="0"/>
              <a:t> kendi bünyesinde bulunan bazı seçenekler vasıtasıyla bu güvenlik ürünlerini atlatabilir. </a:t>
            </a:r>
          </a:p>
          <a:p>
            <a:pPr>
              <a:buFont typeface="Wingdings" panose="05000000000000000000" pitchFamily="2" charset="2"/>
              <a:buChar char="§"/>
            </a:pPr>
            <a:r>
              <a:rPr lang="tr-TR" dirty="0" err="1"/>
              <a:t>Fragmantasyon</a:t>
            </a:r>
            <a:r>
              <a:rPr lang="tr-TR" dirty="0"/>
              <a:t>, </a:t>
            </a:r>
            <a:r>
              <a:rPr lang="tr-TR" dirty="0" err="1"/>
              <a:t>spoofing</a:t>
            </a:r>
            <a:r>
              <a:rPr lang="tr-TR" dirty="0"/>
              <a:t> ve </a:t>
            </a:r>
            <a:r>
              <a:rPr lang="tr-TR" dirty="0" err="1"/>
              <a:t>packet</a:t>
            </a:r>
            <a:r>
              <a:rPr lang="tr-TR" dirty="0"/>
              <a:t> </a:t>
            </a:r>
            <a:r>
              <a:rPr lang="tr-TR" dirty="0" err="1"/>
              <a:t>manipulating</a:t>
            </a:r>
            <a:r>
              <a:rPr lang="tr-TR" dirty="0"/>
              <a:t> seçenekleri vasıtasıyla </a:t>
            </a:r>
            <a:r>
              <a:rPr lang="tr-TR" dirty="0" err="1"/>
              <a:t>Nmap</a:t>
            </a:r>
            <a:r>
              <a:rPr lang="tr-TR" dirty="0"/>
              <a:t> güvenlik ürünlerini atlatıp, taramalarını daha rahat bir şekilde gerçekleştirebilir. </a:t>
            </a:r>
            <a:endParaRPr lang="tr-TR" dirty="0"/>
          </a:p>
        </p:txBody>
      </p:sp>
    </p:spTree>
    <p:extLst>
      <p:ext uri="{BB962C8B-B14F-4D97-AF65-F5344CB8AC3E}">
        <p14:creationId xmlns:p14="http://schemas.microsoft.com/office/powerpoint/2010/main" val="36345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Fragmentation</a:t>
            </a:r>
            <a:r>
              <a:rPr lang="tr-TR" dirty="0"/>
              <a:t> </a:t>
            </a:r>
            <a:endParaRPr lang="tr-TR" dirty="0"/>
          </a:p>
        </p:txBody>
      </p:sp>
      <p:sp>
        <p:nvSpPr>
          <p:cNvPr id="3" name="İçerik Yer Tutucusu 2"/>
          <p:cNvSpPr>
            <a:spLocks noGrp="1"/>
          </p:cNvSpPr>
          <p:nvPr>
            <p:ph idx="1"/>
          </p:nvPr>
        </p:nvSpPr>
        <p:spPr>
          <a:xfrm>
            <a:off x="1522414" y="1700808"/>
            <a:ext cx="9144000" cy="4471392"/>
          </a:xfrm>
        </p:spPr>
        <p:txBody>
          <a:bodyPr>
            <a:normAutofit lnSpcReduction="10000"/>
          </a:bodyPr>
          <a:lstStyle/>
          <a:p>
            <a:pPr>
              <a:buFont typeface="Wingdings" panose="05000000000000000000" pitchFamily="2" charset="2"/>
              <a:buChar char="§"/>
            </a:pPr>
            <a:r>
              <a:rPr lang="tr-TR" dirty="0" err="1"/>
              <a:t>Nmap</a:t>
            </a:r>
            <a:r>
              <a:rPr lang="tr-TR" dirty="0"/>
              <a:t> ile </a:t>
            </a:r>
            <a:r>
              <a:rPr lang="tr-TR" dirty="0" err="1"/>
              <a:t>fragmantasyon</a:t>
            </a:r>
            <a:r>
              <a:rPr lang="tr-TR" dirty="0"/>
              <a:t> yapılmak istenirse, -f, -f –f veya - -</a:t>
            </a:r>
            <a:r>
              <a:rPr lang="tr-TR" dirty="0" err="1"/>
              <a:t>mtu</a:t>
            </a:r>
            <a:r>
              <a:rPr lang="tr-TR" dirty="0"/>
              <a:t> seçenekleri kullanılmalıdır. Eğer parçalanmak istenilen paketin maksimum boyutu, IP başlık bilgisinden sonra, 8 </a:t>
            </a:r>
            <a:r>
              <a:rPr lang="tr-TR" dirty="0" err="1"/>
              <a:t>byte</a:t>
            </a:r>
            <a:r>
              <a:rPr lang="tr-TR" dirty="0"/>
              <a:t> olması isteniyorsa aşağıdaki komut kullanılmalıdır : </a:t>
            </a:r>
          </a:p>
          <a:p>
            <a:pPr lvl="1">
              <a:buFont typeface="Wingdings" panose="05000000000000000000" pitchFamily="2" charset="2"/>
              <a:buChar char="§"/>
            </a:pPr>
            <a:r>
              <a:rPr lang="tr-TR" dirty="0" err="1"/>
              <a:t>nmap</a:t>
            </a:r>
            <a:r>
              <a:rPr lang="tr-TR" dirty="0"/>
              <a:t> –f [</a:t>
            </a:r>
            <a:r>
              <a:rPr lang="tr-TR" dirty="0" err="1"/>
              <a:t>Hedef_IP</a:t>
            </a:r>
            <a:r>
              <a:rPr lang="tr-TR" dirty="0"/>
              <a:t>] </a:t>
            </a:r>
          </a:p>
          <a:p>
            <a:pPr>
              <a:buFont typeface="Wingdings" panose="05000000000000000000" pitchFamily="2" charset="2"/>
              <a:buChar char="§"/>
            </a:pPr>
            <a:r>
              <a:rPr lang="tr-TR" dirty="0"/>
              <a:t>Eğer parçalanmak istenilen paketin maksimum boyutu, IP başlık bilgisinden sonra, 16 </a:t>
            </a:r>
            <a:r>
              <a:rPr lang="tr-TR" dirty="0" err="1"/>
              <a:t>byte</a:t>
            </a:r>
            <a:r>
              <a:rPr lang="tr-TR" dirty="0"/>
              <a:t> olması isteniyorsa aşağıdaki komut kullanılmalıdır : </a:t>
            </a:r>
          </a:p>
          <a:p>
            <a:pPr lvl="1">
              <a:buFont typeface="Wingdings" panose="05000000000000000000" pitchFamily="2" charset="2"/>
              <a:buChar char="§"/>
            </a:pPr>
            <a:r>
              <a:rPr lang="tr-TR" dirty="0" err="1"/>
              <a:t>nmap</a:t>
            </a:r>
            <a:r>
              <a:rPr lang="tr-TR" dirty="0"/>
              <a:t> –f –f [</a:t>
            </a:r>
            <a:r>
              <a:rPr lang="tr-TR" dirty="0" err="1"/>
              <a:t>Hedef_IP</a:t>
            </a:r>
            <a:r>
              <a:rPr lang="tr-TR" dirty="0"/>
              <a:t>] </a:t>
            </a:r>
          </a:p>
          <a:p>
            <a:pPr>
              <a:buFont typeface="Wingdings" panose="05000000000000000000" pitchFamily="2" charset="2"/>
              <a:buChar char="§"/>
            </a:pPr>
            <a:r>
              <a:rPr lang="tr-TR" dirty="0"/>
              <a:t>Eğer parçalanmak istenilen paketin maksimum boyutu, IP başlık bilgisinden sonra, el ile girilerek belirlenmek isteniyorsa aşağıdaki komut kullanılmalıdır :</a:t>
            </a:r>
          </a:p>
          <a:p>
            <a:pPr lvl="1">
              <a:buFont typeface="Wingdings" panose="05000000000000000000" pitchFamily="2" charset="2"/>
              <a:buChar char="§"/>
            </a:pPr>
            <a:r>
              <a:rPr lang="tr-TR" dirty="0" err="1"/>
              <a:t>nmap</a:t>
            </a:r>
            <a:r>
              <a:rPr lang="tr-TR" dirty="0"/>
              <a:t> - - </a:t>
            </a:r>
            <a:r>
              <a:rPr lang="tr-TR" dirty="0" err="1"/>
              <a:t>mtu</a:t>
            </a:r>
            <a:r>
              <a:rPr lang="tr-TR" dirty="0"/>
              <a:t> &lt;Sayı&gt; [</a:t>
            </a:r>
            <a:r>
              <a:rPr lang="tr-TR" dirty="0" err="1"/>
              <a:t>Hedef_IP</a:t>
            </a:r>
            <a:r>
              <a:rPr lang="tr-TR" dirty="0"/>
              <a:t>]</a:t>
            </a:r>
            <a:endParaRPr lang="tr-TR" dirty="0"/>
          </a:p>
        </p:txBody>
      </p:sp>
    </p:spTree>
    <p:extLst>
      <p:ext uri="{BB962C8B-B14F-4D97-AF65-F5344CB8AC3E}">
        <p14:creationId xmlns:p14="http://schemas.microsoft.com/office/powerpoint/2010/main" val="161273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Spoofing</a:t>
            </a:r>
            <a:r>
              <a:rPr lang="tr-TR" dirty="0"/>
              <a:t> </a:t>
            </a:r>
            <a:endParaRPr lang="tr-TR" dirty="0"/>
          </a:p>
        </p:txBody>
      </p:sp>
      <p:sp>
        <p:nvSpPr>
          <p:cNvPr id="3" name="İçerik Yer Tutucusu 2"/>
          <p:cNvSpPr>
            <a:spLocks noGrp="1"/>
          </p:cNvSpPr>
          <p:nvPr>
            <p:ph idx="1"/>
          </p:nvPr>
        </p:nvSpPr>
        <p:spPr/>
        <p:txBody>
          <a:bodyPr>
            <a:normAutofit fontScale="92500" lnSpcReduction="20000"/>
          </a:bodyPr>
          <a:lstStyle/>
          <a:p>
            <a:pPr>
              <a:buFont typeface="Wingdings" panose="05000000000000000000" pitchFamily="2" charset="2"/>
              <a:buChar char="§"/>
            </a:pPr>
            <a:r>
              <a:rPr lang="tr-TR" dirty="0" err="1"/>
              <a:t>Fragmantasyon</a:t>
            </a:r>
            <a:r>
              <a:rPr lang="tr-TR" dirty="0"/>
              <a:t> seçeneğinin güvenlik ürünleri tarafından yüksek oranla yakalanması yüzünden diğer bir atlatma türü olan </a:t>
            </a:r>
            <a:r>
              <a:rPr lang="tr-TR" dirty="0" err="1"/>
              <a:t>spoofing</a:t>
            </a:r>
            <a:r>
              <a:rPr lang="tr-TR" dirty="0"/>
              <a:t> tercih edilebilir. </a:t>
            </a:r>
          </a:p>
          <a:p>
            <a:pPr>
              <a:buFont typeface="Wingdings" panose="05000000000000000000" pitchFamily="2" charset="2"/>
              <a:buChar char="§"/>
            </a:pPr>
            <a:r>
              <a:rPr lang="tr-TR" dirty="0" err="1"/>
              <a:t>Nmap</a:t>
            </a:r>
            <a:r>
              <a:rPr lang="tr-TR" dirty="0"/>
              <a:t> </a:t>
            </a:r>
            <a:r>
              <a:rPr lang="tr-TR" dirty="0" err="1"/>
              <a:t>Decoy</a:t>
            </a:r>
            <a:r>
              <a:rPr lang="tr-TR" dirty="0"/>
              <a:t> </a:t>
            </a:r>
            <a:r>
              <a:rPr lang="tr-TR" dirty="0" err="1"/>
              <a:t>Scan</a:t>
            </a:r>
            <a:r>
              <a:rPr lang="tr-TR" dirty="0"/>
              <a:t> ( -D ), tercih edilen </a:t>
            </a:r>
            <a:r>
              <a:rPr lang="tr-TR" dirty="0" err="1"/>
              <a:t>Nmap</a:t>
            </a:r>
            <a:r>
              <a:rPr lang="tr-TR" dirty="0"/>
              <a:t> taramasının bir makinadan değil, belirtilecek olan makinalardan da yapılıyormuş gibi göstererek yakalanma riskini düşürür. Belirtilecek olan makinaların IP </a:t>
            </a:r>
            <a:r>
              <a:rPr lang="tr-TR" dirty="0" err="1"/>
              <a:t>leri</a:t>
            </a:r>
            <a:r>
              <a:rPr lang="tr-TR" dirty="0"/>
              <a:t> taramanın yapılacağı ortamla uyumlu olması çok önemlidir. </a:t>
            </a:r>
          </a:p>
          <a:p>
            <a:pPr>
              <a:buFont typeface="Wingdings" panose="05000000000000000000" pitchFamily="2" charset="2"/>
              <a:buChar char="§"/>
            </a:pPr>
            <a:r>
              <a:rPr lang="tr-TR" dirty="0" err="1"/>
              <a:t>Private</a:t>
            </a:r>
            <a:r>
              <a:rPr lang="tr-TR" dirty="0"/>
              <a:t> IP kullanılan LAN ortamın Reel IP ile tarama yapılması pek akıllıca olmayacaktır. Eğer IP </a:t>
            </a:r>
            <a:r>
              <a:rPr lang="tr-TR" dirty="0" err="1"/>
              <a:t>ler</a:t>
            </a:r>
            <a:r>
              <a:rPr lang="tr-TR" dirty="0"/>
              <a:t> belirtilmezse </a:t>
            </a:r>
            <a:r>
              <a:rPr lang="tr-TR" dirty="0" err="1"/>
              <a:t>Nmap</a:t>
            </a:r>
            <a:r>
              <a:rPr lang="tr-TR" dirty="0"/>
              <a:t> rastgele olarak IP </a:t>
            </a:r>
            <a:r>
              <a:rPr lang="tr-TR" dirty="0" err="1"/>
              <a:t>ler</a:t>
            </a:r>
            <a:r>
              <a:rPr lang="tr-TR" dirty="0"/>
              <a:t> seçecektir. </a:t>
            </a:r>
          </a:p>
          <a:p>
            <a:pPr>
              <a:buFont typeface="Wingdings" panose="05000000000000000000" pitchFamily="2" charset="2"/>
              <a:buChar char="§"/>
            </a:pPr>
            <a:r>
              <a:rPr lang="tr-TR" dirty="0"/>
              <a:t>Ancak bu IP </a:t>
            </a:r>
            <a:r>
              <a:rPr lang="tr-TR" dirty="0" err="1"/>
              <a:t>lerin</a:t>
            </a:r>
            <a:r>
              <a:rPr lang="tr-TR" dirty="0"/>
              <a:t> Reel IP olma olasılığı var ve yukarıda bahsedilen durumun aynısı oluşabilir. </a:t>
            </a:r>
            <a:r>
              <a:rPr lang="tr-TR" dirty="0" err="1"/>
              <a:t>Spoofing</a:t>
            </a:r>
            <a:r>
              <a:rPr lang="tr-TR" dirty="0"/>
              <a:t> işleminin yapılması için kullanılması gereken komut aşağıdaki gibidir : </a:t>
            </a:r>
          </a:p>
          <a:p>
            <a:pPr>
              <a:buFont typeface="Wingdings" panose="05000000000000000000" pitchFamily="2" charset="2"/>
              <a:buChar char="§"/>
            </a:pPr>
            <a:r>
              <a:rPr lang="tr-TR" dirty="0" err="1"/>
              <a:t>nmap</a:t>
            </a:r>
            <a:r>
              <a:rPr lang="tr-TR" dirty="0"/>
              <a:t> -D &lt; [</a:t>
            </a:r>
            <a:r>
              <a:rPr lang="tr-TR" dirty="0" err="1"/>
              <a:t>Spooflanan_IP</a:t>
            </a:r>
            <a:r>
              <a:rPr lang="tr-TR" dirty="0"/>
              <a:t>] &gt; [</a:t>
            </a:r>
            <a:r>
              <a:rPr lang="tr-TR" dirty="0" err="1"/>
              <a:t>Hedef_IP</a:t>
            </a:r>
            <a:r>
              <a:rPr lang="tr-TR" dirty="0"/>
              <a:t>] </a:t>
            </a:r>
            <a:endParaRPr lang="tr-TR" dirty="0"/>
          </a:p>
        </p:txBody>
      </p:sp>
    </p:spTree>
    <p:extLst>
      <p:ext uri="{BB962C8B-B14F-4D97-AF65-F5344CB8AC3E}">
        <p14:creationId xmlns:p14="http://schemas.microsoft.com/office/powerpoint/2010/main" val="397487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Spoofing</a:t>
            </a:r>
            <a:r>
              <a:rPr lang="tr-TR" dirty="0"/>
              <a:t> </a:t>
            </a:r>
            <a:endParaRPr lang="tr-TR" dirty="0"/>
          </a:p>
        </p:txBody>
      </p:sp>
      <p:sp>
        <p:nvSpPr>
          <p:cNvPr id="3" name="İçerik Yer Tutucusu 2"/>
          <p:cNvSpPr>
            <a:spLocks noGrp="1"/>
          </p:cNvSpPr>
          <p:nvPr>
            <p:ph idx="1"/>
          </p:nvPr>
        </p:nvSpPr>
        <p:spPr/>
        <p:txBody>
          <a:bodyPr/>
          <a:lstStyle/>
          <a:p>
            <a:pPr>
              <a:buFont typeface="Wingdings" panose="05000000000000000000" pitchFamily="2" charset="2"/>
              <a:buChar char="§"/>
            </a:pPr>
            <a:r>
              <a:rPr lang="tr-TR" dirty="0"/>
              <a:t>Eğer geleneksel </a:t>
            </a:r>
            <a:r>
              <a:rPr lang="tr-TR" dirty="0" err="1"/>
              <a:t>spoof</a:t>
            </a:r>
            <a:r>
              <a:rPr lang="tr-TR" dirty="0"/>
              <a:t> yöntemi kullanılmak istenirse aşağıdaki komut kullanılmalıdır. Ancak geleneksel yöntemle gönderilen paketlerin cevapları taramanın yapıldığı makinaya geri dönmeyecektir. Aynı zamanda bu yöntemi </a:t>
            </a:r>
            <a:r>
              <a:rPr lang="tr-TR" dirty="0" err="1"/>
              <a:t>Nmapin</a:t>
            </a:r>
            <a:r>
              <a:rPr lang="tr-TR" dirty="0"/>
              <a:t> </a:t>
            </a:r>
            <a:r>
              <a:rPr lang="tr-TR" dirty="0" err="1"/>
              <a:t>ethernet</a:t>
            </a:r>
            <a:r>
              <a:rPr lang="tr-TR" dirty="0"/>
              <a:t> kart </a:t>
            </a:r>
            <a:r>
              <a:rPr lang="tr-TR" dirty="0" err="1"/>
              <a:t>arayüzünün</a:t>
            </a:r>
            <a:r>
              <a:rPr lang="tr-TR" dirty="0"/>
              <a:t> IP adresini bulamadığı durumlarda –e parametresi ile beraber kullanarak IP adresi atanabilir. Buradaki –e parametresi </a:t>
            </a:r>
            <a:r>
              <a:rPr lang="tr-TR" dirty="0" err="1"/>
              <a:t>interface</a:t>
            </a:r>
            <a:r>
              <a:rPr lang="tr-TR" dirty="0"/>
              <a:t> ismini belirtir.  </a:t>
            </a:r>
          </a:p>
          <a:p>
            <a:pPr>
              <a:buFont typeface="Wingdings" panose="05000000000000000000" pitchFamily="2" charset="2"/>
              <a:buChar char="§"/>
            </a:pPr>
            <a:r>
              <a:rPr lang="tr-TR" dirty="0" err="1"/>
              <a:t>nmap</a:t>
            </a:r>
            <a:r>
              <a:rPr lang="tr-TR" dirty="0"/>
              <a:t> –S &lt;[</a:t>
            </a:r>
            <a:r>
              <a:rPr lang="tr-TR" dirty="0" err="1"/>
              <a:t>Spooflanan_IP</a:t>
            </a:r>
            <a:r>
              <a:rPr lang="tr-TR" dirty="0"/>
              <a:t>]&gt; [</a:t>
            </a:r>
            <a:r>
              <a:rPr lang="tr-TR" dirty="0" err="1"/>
              <a:t>Hedef_IP</a:t>
            </a:r>
            <a:r>
              <a:rPr lang="tr-TR" dirty="0"/>
              <a:t>] </a:t>
            </a:r>
          </a:p>
          <a:p>
            <a:pPr>
              <a:buFont typeface="Wingdings" panose="05000000000000000000" pitchFamily="2" charset="2"/>
              <a:buChar char="§"/>
            </a:pPr>
            <a:r>
              <a:rPr lang="tr-TR" dirty="0" err="1"/>
              <a:t>nmap</a:t>
            </a:r>
            <a:r>
              <a:rPr lang="tr-TR" dirty="0"/>
              <a:t> –S &lt;[</a:t>
            </a:r>
            <a:r>
              <a:rPr lang="tr-TR" dirty="0" err="1"/>
              <a:t>Spooflanan_IP</a:t>
            </a:r>
            <a:r>
              <a:rPr lang="tr-TR" dirty="0"/>
              <a:t>]&gt; -e [</a:t>
            </a:r>
            <a:r>
              <a:rPr lang="tr-TR" dirty="0" err="1"/>
              <a:t>interface</a:t>
            </a:r>
            <a:r>
              <a:rPr lang="tr-TR" dirty="0"/>
              <a:t>] [</a:t>
            </a:r>
            <a:r>
              <a:rPr lang="tr-TR" dirty="0" err="1"/>
              <a:t>Hedef_IP</a:t>
            </a:r>
            <a:r>
              <a:rPr lang="tr-TR" dirty="0"/>
              <a:t>] </a:t>
            </a:r>
          </a:p>
          <a:p>
            <a:pPr>
              <a:buFont typeface="Wingdings" panose="05000000000000000000" pitchFamily="2" charset="2"/>
              <a:buChar char="§"/>
            </a:pPr>
            <a:endParaRPr lang="tr-TR" dirty="0"/>
          </a:p>
        </p:txBody>
      </p:sp>
    </p:spTree>
    <p:extLst>
      <p:ext uri="{BB962C8B-B14F-4D97-AF65-F5344CB8AC3E}">
        <p14:creationId xmlns:p14="http://schemas.microsoft.com/office/powerpoint/2010/main" val="361303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Spoofing</a:t>
            </a:r>
            <a:r>
              <a:rPr lang="tr-TR" dirty="0"/>
              <a:t> </a:t>
            </a:r>
            <a:endParaRPr lang="tr-TR" dirty="0"/>
          </a:p>
        </p:txBody>
      </p:sp>
      <p:sp>
        <p:nvSpPr>
          <p:cNvPr id="3" name="İçerik Yer Tutucusu 2"/>
          <p:cNvSpPr>
            <a:spLocks noGrp="1"/>
          </p:cNvSpPr>
          <p:nvPr>
            <p:ph idx="1"/>
          </p:nvPr>
        </p:nvSpPr>
        <p:spPr>
          <a:xfrm>
            <a:off x="1522414" y="1905000"/>
            <a:ext cx="9144000" cy="4620344"/>
          </a:xfrm>
        </p:spPr>
        <p:txBody>
          <a:bodyPr>
            <a:normAutofit/>
          </a:bodyPr>
          <a:lstStyle/>
          <a:p>
            <a:pPr>
              <a:buFont typeface="Wingdings" panose="05000000000000000000" pitchFamily="2" charset="2"/>
              <a:buChar char="§"/>
            </a:pPr>
            <a:r>
              <a:rPr lang="tr-TR" dirty="0"/>
              <a:t>Diğer bir </a:t>
            </a:r>
            <a:r>
              <a:rPr lang="tr-TR" dirty="0" err="1"/>
              <a:t>spoofing</a:t>
            </a:r>
            <a:r>
              <a:rPr lang="tr-TR" dirty="0"/>
              <a:t> yöntemi ise MAC adresleri. </a:t>
            </a:r>
            <a:r>
              <a:rPr lang="tr-TR" dirty="0" err="1"/>
              <a:t>Nmap</a:t>
            </a:r>
            <a:r>
              <a:rPr lang="tr-TR" dirty="0"/>
              <a:t> paketlerinin içerisinde farklı MAC adresleri bulunması sağlanabilir. Bütün bir MAC adresi girilebileceği gibi bir </a:t>
            </a:r>
            <a:r>
              <a:rPr lang="tr-TR" dirty="0" err="1"/>
              <a:t>vendor</a:t>
            </a:r>
            <a:r>
              <a:rPr lang="tr-TR" dirty="0"/>
              <a:t> ismi veya </a:t>
            </a:r>
            <a:r>
              <a:rPr lang="tr-TR" dirty="0" err="1"/>
              <a:t>vendor</a:t>
            </a:r>
            <a:r>
              <a:rPr lang="tr-TR" dirty="0"/>
              <a:t> </a:t>
            </a:r>
            <a:r>
              <a:rPr lang="tr-TR" dirty="0" err="1"/>
              <a:t>prefixi</a:t>
            </a:r>
            <a:r>
              <a:rPr lang="tr-TR" dirty="0"/>
              <a:t> de girilebilir. Eğer () şeklinde yazılırsa </a:t>
            </a:r>
            <a:r>
              <a:rPr lang="tr-TR" dirty="0" err="1"/>
              <a:t>Nmap</a:t>
            </a:r>
            <a:r>
              <a:rPr lang="tr-TR" dirty="0"/>
              <a:t> MAC adresini kendisi belirler. MAC </a:t>
            </a:r>
            <a:r>
              <a:rPr lang="tr-TR" dirty="0" err="1"/>
              <a:t>spoofing</a:t>
            </a:r>
            <a:r>
              <a:rPr lang="tr-TR" dirty="0"/>
              <a:t> için aşağıdaki komutlar kullanılmalıdır : </a:t>
            </a:r>
          </a:p>
          <a:p>
            <a:pPr lvl="1">
              <a:buFont typeface="Wingdings" panose="05000000000000000000" pitchFamily="2" charset="2"/>
              <a:buChar char="§"/>
            </a:pPr>
            <a:r>
              <a:rPr lang="tr-TR" dirty="0" err="1"/>
              <a:t>nmap</a:t>
            </a:r>
            <a:r>
              <a:rPr lang="tr-TR" dirty="0"/>
              <a:t> --</a:t>
            </a:r>
            <a:r>
              <a:rPr lang="tr-TR" dirty="0" err="1"/>
              <a:t>spoof-mac</a:t>
            </a:r>
            <a:r>
              <a:rPr lang="tr-TR" dirty="0"/>
              <a:t> 11:22:33:44:55:66 192.168.1.0/24 </a:t>
            </a:r>
          </a:p>
          <a:p>
            <a:pPr lvl="1">
              <a:buFont typeface="Wingdings" panose="05000000000000000000" pitchFamily="2" charset="2"/>
              <a:buChar char="§"/>
            </a:pPr>
            <a:r>
              <a:rPr lang="tr-TR" dirty="0" err="1"/>
              <a:t>nmap</a:t>
            </a:r>
            <a:r>
              <a:rPr lang="tr-TR" dirty="0"/>
              <a:t> --</a:t>
            </a:r>
            <a:r>
              <a:rPr lang="tr-TR" dirty="0" err="1"/>
              <a:t>spoof-mac</a:t>
            </a:r>
            <a:r>
              <a:rPr lang="tr-TR" dirty="0"/>
              <a:t> 000D93 192.168.1.0/24 </a:t>
            </a:r>
          </a:p>
          <a:p>
            <a:pPr lvl="1">
              <a:buFont typeface="Wingdings" panose="05000000000000000000" pitchFamily="2" charset="2"/>
              <a:buChar char="§"/>
            </a:pPr>
            <a:r>
              <a:rPr lang="tr-TR" dirty="0" err="1"/>
              <a:t>nmap</a:t>
            </a:r>
            <a:r>
              <a:rPr lang="tr-TR" dirty="0"/>
              <a:t> --</a:t>
            </a:r>
            <a:r>
              <a:rPr lang="tr-TR" dirty="0" err="1"/>
              <a:t>spoof-mac</a:t>
            </a:r>
            <a:r>
              <a:rPr lang="tr-TR" dirty="0"/>
              <a:t> D-Link 192.168.1.0/24 </a:t>
            </a:r>
          </a:p>
          <a:p>
            <a:pPr>
              <a:buFont typeface="Wingdings" panose="05000000000000000000" pitchFamily="2" charset="2"/>
              <a:buChar char="§"/>
            </a:pPr>
            <a:r>
              <a:rPr lang="tr-TR" dirty="0"/>
              <a:t>Son olarak kaynak port için </a:t>
            </a:r>
            <a:r>
              <a:rPr lang="tr-TR" dirty="0" err="1"/>
              <a:t>spoofing</a:t>
            </a:r>
            <a:r>
              <a:rPr lang="tr-TR" dirty="0"/>
              <a:t> kullanılabilir. Bu işlem için aşağıdaki komut kullanılmalıdır : </a:t>
            </a:r>
          </a:p>
          <a:p>
            <a:pPr lvl="1">
              <a:buFont typeface="Wingdings" panose="05000000000000000000" pitchFamily="2" charset="2"/>
              <a:buChar char="§"/>
            </a:pPr>
            <a:r>
              <a:rPr lang="tr-TR" dirty="0" err="1"/>
              <a:t>nmap</a:t>
            </a:r>
            <a:r>
              <a:rPr lang="tr-TR" dirty="0"/>
              <a:t> -g 53 192.168.1.0/24 </a:t>
            </a:r>
          </a:p>
          <a:p>
            <a:pPr lvl="1">
              <a:buFont typeface="Wingdings" panose="05000000000000000000" pitchFamily="2" charset="2"/>
              <a:buChar char="§"/>
            </a:pPr>
            <a:r>
              <a:rPr lang="tr-TR" dirty="0" err="1"/>
              <a:t>nmap</a:t>
            </a:r>
            <a:r>
              <a:rPr lang="tr-TR" dirty="0"/>
              <a:t> --</a:t>
            </a:r>
            <a:r>
              <a:rPr lang="tr-TR" dirty="0" err="1"/>
              <a:t>source</a:t>
            </a:r>
            <a:r>
              <a:rPr lang="tr-TR" dirty="0"/>
              <a:t>-port 53 192.168.1.0/24 </a:t>
            </a:r>
            <a:endParaRPr lang="tr-TR" dirty="0"/>
          </a:p>
        </p:txBody>
      </p:sp>
    </p:spTree>
    <p:extLst>
      <p:ext uri="{BB962C8B-B14F-4D97-AF65-F5344CB8AC3E}">
        <p14:creationId xmlns:p14="http://schemas.microsoft.com/office/powerpoint/2010/main" val="632644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a:t>Packet</a:t>
            </a:r>
            <a:r>
              <a:rPr lang="tr-TR" dirty="0"/>
              <a:t> </a:t>
            </a:r>
            <a:r>
              <a:rPr lang="tr-TR" dirty="0" err="1"/>
              <a:t>Manipulating</a:t>
            </a:r>
            <a:r>
              <a:rPr lang="tr-TR" dirty="0"/>
              <a:t> </a:t>
            </a:r>
            <a:endParaRPr lang="tr-TR" dirty="0"/>
          </a:p>
        </p:txBody>
      </p:sp>
      <p:sp>
        <p:nvSpPr>
          <p:cNvPr id="3" name="İçerik Yer Tutucusu 2"/>
          <p:cNvSpPr>
            <a:spLocks noGrp="1"/>
          </p:cNvSpPr>
          <p:nvPr>
            <p:ph idx="1"/>
          </p:nvPr>
        </p:nvSpPr>
        <p:spPr/>
        <p:txBody>
          <a:bodyPr>
            <a:normAutofit/>
          </a:bodyPr>
          <a:lstStyle/>
          <a:p>
            <a:pPr>
              <a:buFont typeface="Wingdings" panose="05000000000000000000" pitchFamily="2" charset="2"/>
              <a:buChar char="§"/>
            </a:pPr>
            <a:r>
              <a:rPr lang="tr-TR" dirty="0"/>
              <a:t>Güvenlik ürünlerini atlatmak için, </a:t>
            </a:r>
            <a:r>
              <a:rPr lang="tr-TR" dirty="0" err="1"/>
              <a:t>Nmap</a:t>
            </a:r>
            <a:r>
              <a:rPr lang="tr-TR" dirty="0"/>
              <a:t> çok fazla sayıda </a:t>
            </a:r>
            <a:r>
              <a:rPr lang="tr-TR" dirty="0" err="1"/>
              <a:t>packet</a:t>
            </a:r>
            <a:r>
              <a:rPr lang="tr-TR" dirty="0"/>
              <a:t> </a:t>
            </a:r>
            <a:r>
              <a:rPr lang="tr-TR" dirty="0" err="1"/>
              <a:t>manipulating</a:t>
            </a:r>
            <a:r>
              <a:rPr lang="tr-TR" dirty="0"/>
              <a:t> özelliği barındırır. Aşağıda bu özellikler ve açıklamaları bulunmaktadır : </a:t>
            </a:r>
          </a:p>
          <a:p>
            <a:pPr lvl="1">
              <a:buFont typeface="Wingdings" panose="05000000000000000000" pitchFamily="2" charset="2"/>
              <a:buChar char="§"/>
            </a:pPr>
            <a:r>
              <a:rPr lang="tr-TR" dirty="0"/>
              <a:t>--data-</a:t>
            </a:r>
            <a:r>
              <a:rPr lang="tr-TR" dirty="0" err="1"/>
              <a:t>length</a:t>
            </a:r>
            <a:r>
              <a:rPr lang="tr-TR" dirty="0"/>
              <a:t> &lt;sayı&gt;  : Paket boyutunun olacağı uzunluğu &lt;sayı&gt; belirtir. </a:t>
            </a:r>
          </a:p>
          <a:p>
            <a:pPr lvl="1">
              <a:buFont typeface="Wingdings" panose="05000000000000000000" pitchFamily="2" charset="2"/>
              <a:buChar char="§"/>
            </a:pPr>
            <a:r>
              <a:rPr lang="tr-TR" dirty="0"/>
              <a:t> --ip-</a:t>
            </a:r>
            <a:r>
              <a:rPr lang="tr-TR" dirty="0" err="1"/>
              <a:t>options</a:t>
            </a:r>
            <a:r>
              <a:rPr lang="tr-TR" dirty="0"/>
              <a:t> &lt;R|T|U|S *IP IP2…+ |L *IP IP2 …+ &gt; yada --ip-</a:t>
            </a:r>
            <a:r>
              <a:rPr lang="tr-TR" dirty="0" err="1"/>
              <a:t>options</a:t>
            </a:r>
            <a:r>
              <a:rPr lang="tr-TR" dirty="0"/>
              <a:t> &lt;</a:t>
            </a:r>
            <a:r>
              <a:rPr lang="tr-TR" dirty="0" err="1"/>
              <a:t>hex</a:t>
            </a:r>
            <a:r>
              <a:rPr lang="tr-TR" dirty="0"/>
              <a:t> </a:t>
            </a:r>
            <a:r>
              <a:rPr lang="tr-TR" dirty="0" err="1"/>
              <a:t>string</a:t>
            </a:r>
            <a:r>
              <a:rPr lang="tr-TR" dirty="0"/>
              <a:t>&gt; : Paketler içerisindeki IP özelliklerini belirtir. </a:t>
            </a:r>
          </a:p>
          <a:p>
            <a:pPr lvl="1">
              <a:buFont typeface="Wingdings" panose="05000000000000000000" pitchFamily="2" charset="2"/>
              <a:buChar char="§"/>
            </a:pPr>
            <a:r>
              <a:rPr lang="tr-TR" dirty="0"/>
              <a:t> --</a:t>
            </a:r>
            <a:r>
              <a:rPr lang="tr-TR" dirty="0" err="1"/>
              <a:t>ttl</a:t>
            </a:r>
            <a:r>
              <a:rPr lang="tr-TR" dirty="0"/>
              <a:t> &lt;değer&gt; :  Paketin kaç </a:t>
            </a:r>
            <a:r>
              <a:rPr lang="tr-TR" dirty="0" err="1"/>
              <a:t>routerda</a:t>
            </a:r>
            <a:r>
              <a:rPr lang="tr-TR" dirty="0"/>
              <a:t> yönlendirilmesi isteniyorsa girilir.</a:t>
            </a:r>
          </a:p>
          <a:p>
            <a:pPr lvl="1">
              <a:buFont typeface="Wingdings" panose="05000000000000000000" pitchFamily="2" charset="2"/>
              <a:buChar char="§"/>
            </a:pPr>
            <a:r>
              <a:rPr lang="tr-TR" dirty="0"/>
              <a:t> --</a:t>
            </a:r>
            <a:r>
              <a:rPr lang="tr-TR" dirty="0" err="1"/>
              <a:t>randomize-hosts</a:t>
            </a:r>
            <a:r>
              <a:rPr lang="tr-TR" dirty="0"/>
              <a:t> : Listede belirtilen taranılacak </a:t>
            </a:r>
            <a:r>
              <a:rPr lang="tr-TR" dirty="0" err="1"/>
              <a:t>hostları</a:t>
            </a:r>
            <a:r>
              <a:rPr lang="tr-TR" dirty="0"/>
              <a:t> rastgele bir şekilde seçer. </a:t>
            </a:r>
          </a:p>
          <a:p>
            <a:pPr lvl="1">
              <a:buFont typeface="Wingdings" panose="05000000000000000000" pitchFamily="2" charset="2"/>
              <a:buChar char="§"/>
            </a:pPr>
            <a:r>
              <a:rPr lang="tr-TR" dirty="0"/>
              <a:t>--</a:t>
            </a:r>
            <a:r>
              <a:rPr lang="tr-TR" dirty="0" err="1"/>
              <a:t>badsum</a:t>
            </a:r>
            <a:r>
              <a:rPr lang="tr-TR" dirty="0"/>
              <a:t> : Yanlış </a:t>
            </a:r>
            <a:r>
              <a:rPr lang="tr-TR" dirty="0" err="1"/>
              <a:t>checksuma</a:t>
            </a:r>
            <a:r>
              <a:rPr lang="tr-TR" dirty="0"/>
              <a:t> sahip TCP veya UDP paketleri gönderir. </a:t>
            </a:r>
            <a:endParaRPr lang="tr-TR" dirty="0"/>
          </a:p>
        </p:txBody>
      </p:sp>
    </p:spTree>
    <p:extLst>
      <p:ext uri="{BB962C8B-B14F-4D97-AF65-F5344CB8AC3E}">
        <p14:creationId xmlns:p14="http://schemas.microsoft.com/office/powerpoint/2010/main" val="160823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5" name="İçerik Yer Tutucus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5485" y="188640"/>
            <a:ext cx="7077856" cy="6403776"/>
          </a:xfrm>
        </p:spPr>
      </p:pic>
    </p:spTree>
    <p:extLst>
      <p:ext uri="{BB962C8B-B14F-4D97-AF65-F5344CB8AC3E}">
        <p14:creationId xmlns:p14="http://schemas.microsoft.com/office/powerpoint/2010/main" val="128228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6"/>
            <a:ext cx="3717925" cy="5491163"/>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Robtex</a:t>
            </a:r>
            <a:endParaRPr lang="tr-TR" sz="4000" dirty="0">
              <a:solidFill>
                <a:srgbClr val="FF8700"/>
              </a:solidFill>
              <a:latin typeface="Dosis"/>
              <a:ea typeface="Dosis"/>
              <a:cs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tr-TR" dirty="0">
              <a:solidFill>
                <a:srgbClr val="FF8700"/>
              </a:solidFill>
              <a:latin typeface="Dosis"/>
              <a:sym typeface="Dosis"/>
            </a:endParaRPr>
          </a:p>
          <a:p>
            <a:pPr>
              <a:spcBef>
                <a:spcPts val="0"/>
              </a:spcBef>
              <a:buNone/>
            </a:pPr>
            <a:endParaRPr lang="en" dirty="0"/>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279" r="25142" b="13528"/>
          <a:stretch/>
        </p:blipFill>
        <p:spPr bwMode="auto">
          <a:xfrm>
            <a:off x="2133972" y="476672"/>
            <a:ext cx="9322326" cy="5827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88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5768" y="692696"/>
            <a:ext cx="9584677" cy="5842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516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pic>
        <p:nvPicPr>
          <p:cNvPr id="2" name="Picture 2" descr="http://wiki.bgasecurity.com/images/d/d2/Wireshar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4012" y="1178456"/>
            <a:ext cx="9582150" cy="5343526"/>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p:cNvSpPr txBox="1"/>
          <p:nvPr/>
        </p:nvSpPr>
        <p:spPr>
          <a:xfrm>
            <a:off x="2477441" y="202351"/>
            <a:ext cx="9793088" cy="757130"/>
          </a:xfrm>
          <a:prstGeom prst="rect">
            <a:avLst/>
          </a:prstGeom>
          <a:noFill/>
          <a:ln>
            <a:solidFill>
              <a:schemeClr val="accent1"/>
            </a:solidFill>
          </a:ln>
        </p:spPr>
        <p:txBody>
          <a:bodyPr wrap="square" rtlCol="0">
            <a:spAutoFit/>
          </a:bodyPr>
          <a:lstStyle/>
          <a:p>
            <a:pPr>
              <a:lnSpc>
                <a:spcPct val="90000"/>
              </a:lnSpc>
            </a:pPr>
            <a:r>
              <a:rPr lang="tr-TR" sz="2400" b="1" dirty="0" err="1"/>
              <a:t>Capture</a:t>
            </a:r>
            <a:r>
              <a:rPr lang="tr-TR" sz="2400" b="1" dirty="0"/>
              <a:t> </a:t>
            </a:r>
            <a:r>
              <a:rPr lang="tr-TR" sz="2400" b="1" dirty="0" err="1"/>
              <a:t>Filter</a:t>
            </a:r>
            <a:r>
              <a:rPr lang="tr-TR" sz="2400" b="1" dirty="0"/>
              <a:t>.</a:t>
            </a:r>
            <a:r>
              <a:rPr lang="tr-TR" sz="2400" dirty="0"/>
              <a:t> Yakalanacak paketlerin türü portu protokol bilgisi önceden belirtilerek hedef odaklı bir paket analizi yapılabilir.</a:t>
            </a:r>
          </a:p>
        </p:txBody>
      </p:sp>
    </p:spTree>
    <p:extLst>
      <p:ext uri="{BB962C8B-B14F-4D97-AF65-F5344CB8AC3E}">
        <p14:creationId xmlns:p14="http://schemas.microsoft.com/office/powerpoint/2010/main" val="283313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sp>
        <p:nvSpPr>
          <p:cNvPr id="3" name="Metin kutusu 2"/>
          <p:cNvSpPr txBox="1"/>
          <p:nvPr/>
        </p:nvSpPr>
        <p:spPr>
          <a:xfrm>
            <a:off x="2450687" y="116632"/>
            <a:ext cx="9661581" cy="757130"/>
          </a:xfrm>
          <a:prstGeom prst="rect">
            <a:avLst/>
          </a:prstGeom>
          <a:noFill/>
          <a:ln>
            <a:solidFill>
              <a:schemeClr val="accent1"/>
            </a:solidFill>
          </a:ln>
        </p:spPr>
        <p:txBody>
          <a:bodyPr wrap="square" rtlCol="0">
            <a:spAutoFit/>
          </a:bodyPr>
          <a:lstStyle/>
          <a:p>
            <a:pPr>
              <a:lnSpc>
                <a:spcPct val="90000"/>
              </a:lnSpc>
            </a:pPr>
            <a:r>
              <a:rPr lang="tr-TR" sz="2400" b="1" dirty="0" err="1"/>
              <a:t>Display</a:t>
            </a:r>
            <a:r>
              <a:rPr lang="tr-TR" sz="2400" b="1" dirty="0"/>
              <a:t> </a:t>
            </a:r>
            <a:r>
              <a:rPr lang="tr-TR" sz="2400" b="1" dirty="0" err="1"/>
              <a:t>Filter</a:t>
            </a:r>
            <a:r>
              <a:rPr lang="tr-TR" sz="2400" b="1" dirty="0"/>
              <a:t>.</a:t>
            </a:r>
            <a:r>
              <a:rPr lang="tr-TR" sz="2400" dirty="0"/>
              <a:t> Yakalanan paketlerin içerisinden istenilen özelliklerdeki paketlerin ayıklanması kısmında kullanılabilir.</a:t>
            </a:r>
          </a:p>
        </p:txBody>
      </p:sp>
      <p:pic>
        <p:nvPicPr>
          <p:cNvPr id="2050" name="Picture 2" descr="http://wiki.bgasecurity.com/images/d/de/Wiresha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2493" y="959481"/>
            <a:ext cx="9629775" cy="555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13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sp>
        <p:nvSpPr>
          <p:cNvPr id="3" name="Metin kutusu 2"/>
          <p:cNvSpPr txBox="1"/>
          <p:nvPr/>
        </p:nvSpPr>
        <p:spPr>
          <a:xfrm>
            <a:off x="2450686" y="313771"/>
            <a:ext cx="9661581" cy="424732"/>
          </a:xfrm>
          <a:prstGeom prst="rect">
            <a:avLst/>
          </a:prstGeom>
          <a:noFill/>
          <a:ln>
            <a:solidFill>
              <a:schemeClr val="accent1"/>
            </a:solidFill>
          </a:ln>
        </p:spPr>
        <p:txBody>
          <a:bodyPr wrap="square" rtlCol="0">
            <a:spAutoFit/>
          </a:bodyPr>
          <a:lstStyle/>
          <a:p>
            <a:pPr>
              <a:lnSpc>
                <a:spcPct val="90000"/>
              </a:lnSpc>
            </a:pPr>
            <a:r>
              <a:rPr lang="tr-TR" sz="2400" b="1" dirty="0"/>
              <a:t>Kelime arama .</a:t>
            </a:r>
            <a:r>
              <a:rPr lang="tr-TR" sz="2400" dirty="0"/>
              <a:t> </a:t>
            </a:r>
            <a:r>
              <a:rPr lang="da-DK" sz="2400" dirty="0"/>
              <a:t>İzlenen trafik içerisinde kelime arama;</a:t>
            </a:r>
            <a:endParaRPr lang="tr-TR" sz="2400" dirty="0"/>
          </a:p>
        </p:txBody>
      </p:sp>
      <p:pic>
        <p:nvPicPr>
          <p:cNvPr id="3074" name="Picture 2" descr="http://wiki.bgasecurity.com/images/1/1b/Wireshark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543" y="980728"/>
            <a:ext cx="9610725"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304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sp>
        <p:nvSpPr>
          <p:cNvPr id="3" name="Metin kutusu 2"/>
          <p:cNvSpPr txBox="1"/>
          <p:nvPr/>
        </p:nvSpPr>
        <p:spPr>
          <a:xfrm>
            <a:off x="2525889" y="313771"/>
            <a:ext cx="9473180" cy="757130"/>
          </a:xfrm>
          <a:prstGeom prst="rect">
            <a:avLst/>
          </a:prstGeom>
          <a:noFill/>
          <a:ln>
            <a:solidFill>
              <a:schemeClr val="accent1"/>
            </a:solidFill>
          </a:ln>
        </p:spPr>
        <p:txBody>
          <a:bodyPr wrap="square" rtlCol="0">
            <a:spAutoFit/>
          </a:bodyPr>
          <a:lstStyle/>
          <a:p>
            <a:pPr>
              <a:lnSpc>
                <a:spcPct val="90000"/>
              </a:lnSpc>
            </a:pPr>
            <a:r>
              <a:rPr lang="tr-TR" sz="2400" b="1" dirty="0"/>
              <a:t>Protokol detayı .</a:t>
            </a:r>
            <a:r>
              <a:rPr lang="tr-TR" sz="2400" dirty="0"/>
              <a:t> Protokol detaylarının gösterilmesi. Özellikle DDOS saldırılarında saldırı tipini belirlemek için kullanılır.</a:t>
            </a:r>
          </a:p>
        </p:txBody>
      </p:sp>
      <p:pic>
        <p:nvPicPr>
          <p:cNvPr id="4098" name="Picture 2" descr="http://wiki.bgasecurity.com/images/d/d6/Wireshark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889" y="1124745"/>
            <a:ext cx="9281663" cy="5332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90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sp>
        <p:nvSpPr>
          <p:cNvPr id="3" name="Metin kutusu 2"/>
          <p:cNvSpPr txBox="1"/>
          <p:nvPr/>
        </p:nvSpPr>
        <p:spPr>
          <a:xfrm>
            <a:off x="2133972" y="188640"/>
            <a:ext cx="9865097" cy="830997"/>
          </a:xfrm>
          <a:prstGeom prst="rect">
            <a:avLst/>
          </a:prstGeom>
          <a:noFill/>
          <a:ln>
            <a:solidFill>
              <a:schemeClr val="accent1"/>
            </a:solidFill>
          </a:ln>
        </p:spPr>
        <p:txBody>
          <a:bodyPr wrap="square" rtlCol="0">
            <a:spAutoFit/>
          </a:bodyPr>
          <a:lstStyle/>
          <a:p>
            <a:r>
              <a:rPr lang="tr-TR" sz="2400" b="1" dirty="0"/>
              <a:t>TCP </a:t>
            </a:r>
            <a:r>
              <a:rPr lang="tr-TR" sz="2400" b="1" dirty="0" err="1"/>
              <a:t>follow</a:t>
            </a:r>
            <a:r>
              <a:rPr lang="tr-TR" sz="2400" b="1" dirty="0"/>
              <a:t> .</a:t>
            </a:r>
            <a:r>
              <a:rPr lang="tr-TR" sz="2400" dirty="0"/>
              <a:t> TCP oturumlarında paket birleştirme, HTTP bağlantısındaki tüm giden gelen paketlerin birleştirilip </a:t>
            </a:r>
            <a:r>
              <a:rPr lang="tr-TR" sz="2400" dirty="0" err="1"/>
              <a:t>session</a:t>
            </a:r>
            <a:r>
              <a:rPr lang="tr-TR" sz="2400" dirty="0"/>
              <a:t> hakkında bilgi verilmesi.</a:t>
            </a:r>
          </a:p>
        </p:txBody>
      </p:sp>
      <p:pic>
        <p:nvPicPr>
          <p:cNvPr id="5122" name="Picture 2" descr="http://wiki.bgasecurity.com/images/a/a7/Wireshark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770" y="1070902"/>
            <a:ext cx="9419814" cy="5451468"/>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p:cNvSpPr txBox="1"/>
          <p:nvPr/>
        </p:nvSpPr>
        <p:spPr>
          <a:xfrm>
            <a:off x="117748" y="4005064"/>
            <a:ext cx="2520280" cy="1938992"/>
          </a:xfrm>
          <a:prstGeom prst="rect">
            <a:avLst/>
          </a:prstGeom>
          <a:noFill/>
        </p:spPr>
        <p:txBody>
          <a:bodyPr wrap="square" rtlCol="0">
            <a:spAutoFit/>
          </a:bodyPr>
          <a:lstStyle/>
          <a:p>
            <a:r>
              <a:rPr lang="tr-TR" sz="2000" dirty="0"/>
              <a:t>Birleştirilmek istenilen protokol paketi üzerinde sağ tıklanır ve “</a:t>
            </a:r>
            <a:r>
              <a:rPr lang="tr-TR" sz="2000" dirty="0" err="1"/>
              <a:t>Follow</a:t>
            </a:r>
            <a:r>
              <a:rPr lang="tr-TR" sz="2000" dirty="0"/>
              <a:t> TCP </a:t>
            </a:r>
            <a:r>
              <a:rPr lang="tr-TR" sz="2000" dirty="0" err="1"/>
              <a:t>Stream</a:t>
            </a:r>
            <a:r>
              <a:rPr lang="tr-TR" sz="2000" dirty="0"/>
              <a:t>” seçeneği seçilir.</a:t>
            </a:r>
          </a:p>
        </p:txBody>
      </p:sp>
    </p:spTree>
    <p:extLst>
      <p:ext uri="{BB962C8B-B14F-4D97-AF65-F5344CB8AC3E}">
        <p14:creationId xmlns:p14="http://schemas.microsoft.com/office/powerpoint/2010/main" val="13625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4" name="Shape 284"/>
          <p:cNvSpPr txBox="1">
            <a:spLocks noGrp="1"/>
          </p:cNvSpPr>
          <p:nvPr>
            <p:ph type="body" idx="4294967295"/>
          </p:nvPr>
        </p:nvSpPr>
        <p:spPr>
          <a:xfrm>
            <a:off x="-28379" y="1052737"/>
            <a:ext cx="3717925" cy="792087"/>
          </a:xfrm>
          <a:prstGeom prst="rect">
            <a:avLst/>
          </a:prstGeom>
        </p:spPr>
        <p:txBody>
          <a:bodyPr lIns="121879" tIns="121879" rIns="121879" bIns="121879" anchor="b" anchorCtr="0">
            <a:noAutofit/>
          </a:bodyPr>
          <a:lstStyle/>
          <a:p>
            <a:pPr>
              <a:spcBef>
                <a:spcPts val="0"/>
              </a:spcBef>
              <a:buNone/>
            </a:pPr>
            <a:r>
              <a:rPr lang="tr-TR" sz="4000" dirty="0" err="1">
                <a:solidFill>
                  <a:srgbClr val="FF8700"/>
                </a:solidFill>
                <a:latin typeface="Dosis"/>
                <a:ea typeface="Dosis"/>
                <a:cs typeface="Dosis"/>
                <a:sym typeface="Dosis"/>
              </a:rPr>
              <a:t>Wireshark</a:t>
            </a:r>
            <a:endParaRPr lang="tr-TR" dirty="0">
              <a:solidFill>
                <a:srgbClr val="FF8700"/>
              </a:solidFill>
              <a:latin typeface="Dosis"/>
              <a:sym typeface="Dosis"/>
            </a:endParaRPr>
          </a:p>
        </p:txBody>
      </p:sp>
      <p:sp>
        <p:nvSpPr>
          <p:cNvPr id="3" name="Metin kutusu 2"/>
          <p:cNvSpPr txBox="1"/>
          <p:nvPr/>
        </p:nvSpPr>
        <p:spPr>
          <a:xfrm>
            <a:off x="2667853" y="526137"/>
            <a:ext cx="9473180" cy="424732"/>
          </a:xfrm>
          <a:prstGeom prst="rect">
            <a:avLst/>
          </a:prstGeom>
          <a:noFill/>
          <a:ln>
            <a:solidFill>
              <a:schemeClr val="accent1"/>
            </a:solidFill>
          </a:ln>
        </p:spPr>
        <p:txBody>
          <a:bodyPr wrap="square" rtlCol="0">
            <a:spAutoFit/>
          </a:bodyPr>
          <a:lstStyle/>
          <a:p>
            <a:pPr>
              <a:lnSpc>
                <a:spcPct val="90000"/>
              </a:lnSpc>
            </a:pPr>
            <a:r>
              <a:rPr lang="tr-TR" sz="2400" b="1" dirty="0"/>
              <a:t>İstek sayıları .</a:t>
            </a:r>
            <a:r>
              <a:rPr lang="tr-TR" sz="2400" dirty="0"/>
              <a:t> http istek sayılarının görüntülenmesi.</a:t>
            </a:r>
          </a:p>
        </p:txBody>
      </p:sp>
      <p:pic>
        <p:nvPicPr>
          <p:cNvPr id="6146" name="Picture 2" descr="http://wiki.bgasecurity.com/images/b/b9/Wireshark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915" y="1124744"/>
            <a:ext cx="9328154" cy="5378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92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Uygulama . Paket yakalama </a:t>
            </a:r>
          </a:p>
        </p:txBody>
      </p:sp>
      <p:sp>
        <p:nvSpPr>
          <p:cNvPr id="3" name="İçerik Yer Tutucusu 2"/>
          <p:cNvSpPr>
            <a:spLocks noGrp="1"/>
          </p:cNvSpPr>
          <p:nvPr>
            <p:ph idx="1"/>
          </p:nvPr>
        </p:nvSpPr>
        <p:spPr/>
        <p:txBody>
          <a:bodyPr>
            <a:normAutofit/>
          </a:bodyPr>
          <a:lstStyle/>
          <a:p>
            <a:r>
              <a:rPr lang="tr-TR" b="1" dirty="0" err="1"/>
              <a:t>Tcp</a:t>
            </a:r>
            <a:r>
              <a:rPr lang="tr-TR" b="1" dirty="0"/>
              <a:t> port 21 (FTP)</a:t>
            </a:r>
          </a:p>
          <a:p>
            <a:r>
              <a:rPr lang="tr-TR" b="1" dirty="0" err="1"/>
              <a:t>Tcp</a:t>
            </a:r>
            <a:r>
              <a:rPr lang="tr-TR" b="1" dirty="0"/>
              <a:t> port 21 </a:t>
            </a:r>
            <a:r>
              <a:rPr lang="tr-TR" b="1" dirty="0" err="1"/>
              <a:t>and</a:t>
            </a:r>
            <a:r>
              <a:rPr lang="tr-TR" b="1" dirty="0"/>
              <a:t> </a:t>
            </a:r>
            <a:r>
              <a:rPr lang="tr-TR" b="1" dirty="0" err="1"/>
              <a:t>tcp</a:t>
            </a:r>
            <a:r>
              <a:rPr lang="tr-TR" b="1" dirty="0"/>
              <a:t> port 1982</a:t>
            </a:r>
          </a:p>
          <a:p>
            <a:r>
              <a:rPr lang="tr-TR" b="1" dirty="0" err="1"/>
              <a:t>Tcp</a:t>
            </a:r>
            <a:r>
              <a:rPr lang="tr-TR" b="1" dirty="0"/>
              <a:t> port 22 </a:t>
            </a:r>
            <a:r>
              <a:rPr lang="tr-TR" b="1" dirty="0" err="1"/>
              <a:t>and</a:t>
            </a:r>
            <a:r>
              <a:rPr lang="tr-TR" b="1" dirty="0"/>
              <a:t> </a:t>
            </a:r>
            <a:r>
              <a:rPr lang="tr-TR" b="1" dirty="0" err="1"/>
              <a:t>host</a:t>
            </a:r>
            <a:r>
              <a:rPr lang="tr-TR" b="1" dirty="0"/>
              <a:t> bilmuh.gtu.edu.tr</a:t>
            </a:r>
          </a:p>
          <a:p>
            <a:r>
              <a:rPr lang="tr-TR" b="1" dirty="0" err="1"/>
              <a:t>Tcp</a:t>
            </a:r>
            <a:r>
              <a:rPr lang="tr-TR" b="1" dirty="0"/>
              <a:t> port 21</a:t>
            </a:r>
            <a:r>
              <a:rPr lang="tr-TR" dirty="0"/>
              <a:t> (SMTP)</a:t>
            </a:r>
            <a:endParaRPr lang="tr-TR" b="1" dirty="0"/>
          </a:p>
        </p:txBody>
      </p:sp>
    </p:spTree>
    <p:extLst>
      <p:ext uri="{BB962C8B-B14F-4D97-AF65-F5344CB8AC3E}">
        <p14:creationId xmlns:p14="http://schemas.microsoft.com/office/powerpoint/2010/main" val="204925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Uygulama . </a:t>
            </a:r>
            <a:r>
              <a:rPr lang="tr-TR" dirty="0" err="1"/>
              <a:t>dsniff</a:t>
            </a:r>
            <a:endParaRPr lang="tr-TR" dirty="0"/>
          </a:p>
        </p:txBody>
      </p:sp>
      <p:sp>
        <p:nvSpPr>
          <p:cNvPr id="3" name="İçerik Yer Tutucusu 2"/>
          <p:cNvSpPr>
            <a:spLocks noGrp="1"/>
          </p:cNvSpPr>
          <p:nvPr>
            <p:ph idx="1"/>
          </p:nvPr>
        </p:nvSpPr>
        <p:spPr/>
        <p:txBody>
          <a:bodyPr/>
          <a:lstStyle/>
          <a:p>
            <a:endParaRPr lang="tr-TR"/>
          </a:p>
        </p:txBody>
      </p:sp>
    </p:spTree>
    <p:extLst>
      <p:ext uri="{BB962C8B-B14F-4D97-AF65-F5344CB8AC3E}">
        <p14:creationId xmlns:p14="http://schemas.microsoft.com/office/powerpoint/2010/main" val="274965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392" y="284320"/>
            <a:ext cx="10246042" cy="6403776"/>
          </a:xfrm>
        </p:spPr>
      </p:pic>
    </p:spTree>
    <p:extLst>
      <p:ext uri="{BB962C8B-B14F-4D97-AF65-F5344CB8AC3E}">
        <p14:creationId xmlns:p14="http://schemas.microsoft.com/office/powerpoint/2010/main" val="397557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dirty="0"/>
              <a:t>Kaynakça</a:t>
            </a:r>
          </a:p>
        </p:txBody>
      </p:sp>
      <p:sp>
        <p:nvSpPr>
          <p:cNvPr id="3" name="İçerik Yer Tutucusu 2"/>
          <p:cNvSpPr>
            <a:spLocks noGrp="1"/>
          </p:cNvSpPr>
          <p:nvPr>
            <p:ph idx="1"/>
          </p:nvPr>
        </p:nvSpPr>
        <p:spPr/>
        <p:txBody>
          <a:bodyPr>
            <a:normAutofit/>
          </a:bodyPr>
          <a:lstStyle/>
          <a:p>
            <a:r>
              <a:rPr lang="tr-TR" dirty="0"/>
              <a:t>Paket/Protokol Analizi Amaçlı </a:t>
            </a:r>
            <a:r>
              <a:rPr lang="tr-TR" dirty="0" err="1"/>
              <a:t>Wireshark</a:t>
            </a:r>
            <a:r>
              <a:rPr lang="tr-TR" dirty="0"/>
              <a:t> Kullanımı, </a:t>
            </a:r>
            <a:r>
              <a:rPr lang="tr-TR" dirty="0">
                <a:hlinkClick r:id="rId2"/>
              </a:rPr>
              <a:t>http.//wiki.bgasecurity.com/Paket/</a:t>
            </a:r>
            <a:r>
              <a:rPr lang="tr-TR" dirty="0" err="1">
                <a:hlinkClick r:id="rId2"/>
              </a:rPr>
              <a:t>Protokol_Analizi_Amaçlı_Wireshark_Kullanımı</a:t>
            </a:r>
            <a:endParaRPr lang="tr-TR" dirty="0"/>
          </a:p>
          <a:p>
            <a:r>
              <a:rPr lang="tr-TR" dirty="0"/>
              <a:t>BGA, Beyaz şapkalı hacker eğitimi yardımcı ders notları – I</a:t>
            </a:r>
          </a:p>
          <a:p>
            <a:r>
              <a:rPr lang="tr-TR" dirty="0"/>
              <a:t>BGA,</a:t>
            </a:r>
            <a:r>
              <a:rPr lang="tr-TR" dirty="0"/>
              <a:t> </a:t>
            </a:r>
            <a:r>
              <a:rPr lang="tr-TR" dirty="0" err="1"/>
              <a:t>Nmap</a:t>
            </a:r>
            <a:r>
              <a:rPr lang="tr-TR" dirty="0"/>
              <a:t> Kullanım Kitapçığı </a:t>
            </a:r>
            <a:endParaRPr lang="tr-TR" dirty="0"/>
          </a:p>
        </p:txBody>
      </p:sp>
    </p:spTree>
    <p:extLst>
      <p:ext uri="{BB962C8B-B14F-4D97-AF65-F5344CB8AC3E}">
        <p14:creationId xmlns:p14="http://schemas.microsoft.com/office/powerpoint/2010/main" val="184258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7868" y="404664"/>
            <a:ext cx="9332237" cy="5832648"/>
          </a:xfrm>
        </p:spPr>
      </p:pic>
    </p:spTree>
    <p:extLst>
      <p:ext uri="{BB962C8B-B14F-4D97-AF65-F5344CB8AC3E}">
        <p14:creationId xmlns:p14="http://schemas.microsoft.com/office/powerpoint/2010/main" val="161491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UID" val="{94E500E7-D555-490D-B2CE-116C04C78EAB}"/>
  <p:tag name="ISPRING_RESOURCE_FOLDER" val="G:\SIU USB\7. Ders Bilgi Toplama\Bilgi Toplama\"/>
  <p:tag name="ISPRING_PRESENTATION_PATH" val="G:\SIU USB\7. Ders Bilgi Toplama\Bilgi Toplama.pptx"/>
  <p:tag name="ISPRING_PROJECT_FOLDER_UPDA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_16x9_TP102804845">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400984D-921D-405A-8626-907E881874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Yazı tahtası sunusu (geniş ekran)</Template>
  <TotalTime>0</TotalTime>
  <Words>4106</Words>
  <Application>Microsoft Office PowerPoint</Application>
  <PresentationFormat>Özel</PresentationFormat>
  <Paragraphs>327</Paragraphs>
  <Slides>80</Slides>
  <Notes>9</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80</vt:i4>
      </vt:variant>
    </vt:vector>
  </HeadingPairs>
  <TitlesOfParts>
    <vt:vector size="85" baseType="lpstr">
      <vt:lpstr>Consolas</vt:lpstr>
      <vt:lpstr>Corbel</vt:lpstr>
      <vt:lpstr>Dosis</vt:lpstr>
      <vt:lpstr>Wingdings</vt:lpstr>
      <vt:lpstr>Chalkboard_16x9_TP102804845</vt:lpstr>
      <vt:lpstr>Bilgi Toplama</vt:lpstr>
      <vt:lpstr>Biz kimiz</vt:lpstr>
      <vt:lpstr>İstihbarat Çeşitleri</vt:lpstr>
      <vt:lpstr>PowerPoint Sunusu</vt:lpstr>
      <vt:lpstr>theharvester</vt:lpstr>
      <vt:lpstr>Theharvester kullanımı</vt:lpstr>
      <vt:lpstr>PowerPoint Sunusu</vt:lpstr>
      <vt:lpstr>PowerPoint Sunusu</vt:lpstr>
      <vt:lpstr>PowerPoint Sunusu</vt:lpstr>
      <vt:lpstr>Traceroute </vt:lpstr>
      <vt:lpstr>Dig </vt:lpstr>
      <vt:lpstr>Dirbuster </vt:lpstr>
      <vt:lpstr>PowerPoint Sunusu</vt:lpstr>
      <vt:lpstr>PowerPoint Sunusu</vt:lpstr>
      <vt:lpstr>PowerPoint Sunusu</vt:lpstr>
      <vt:lpstr>PowerPoint Sunusu</vt:lpstr>
      <vt:lpstr>Nmap</vt:lpstr>
      <vt:lpstr>PowerPoint Sunusu</vt:lpstr>
      <vt:lpstr>Kullanım alanları</vt:lpstr>
      <vt:lpstr>Örnek</vt:lpstr>
      <vt:lpstr>Nmap Hedef Belirtme Özelliği </vt:lpstr>
      <vt:lpstr>Hedef belirtme seçenekleri . </vt:lpstr>
      <vt:lpstr>PowerPoint Sunusu</vt:lpstr>
      <vt:lpstr>Sunucuları/İstemcileri Keşfetme </vt:lpstr>
      <vt:lpstr>Keşfetme işlemleri için bazı seçenekler aşağıda sunulmuştur . </vt:lpstr>
      <vt:lpstr>PowerPoint Sunusu</vt:lpstr>
      <vt:lpstr>Tarama </vt:lpstr>
      <vt:lpstr>Portların Taramalara Verebileceği Cevaplar </vt:lpstr>
      <vt:lpstr>PowerPoint Sunusu</vt:lpstr>
      <vt:lpstr>Tarama Türleri </vt:lpstr>
      <vt:lpstr>TCP Syn Scan </vt:lpstr>
      <vt:lpstr>TCP Syn Scan</vt:lpstr>
      <vt:lpstr>TCP Connect Scan </vt:lpstr>
      <vt:lpstr>TCP Connect Scan </vt:lpstr>
      <vt:lpstr>FIN Scan </vt:lpstr>
      <vt:lpstr>FIN Scan </vt:lpstr>
      <vt:lpstr>XMas Tree Scan </vt:lpstr>
      <vt:lpstr>XMas Tree Scan </vt:lpstr>
      <vt:lpstr>Null Scan </vt:lpstr>
      <vt:lpstr>Ping Scan </vt:lpstr>
      <vt:lpstr>Version Detection </vt:lpstr>
      <vt:lpstr>Version Detection </vt:lpstr>
      <vt:lpstr>UDP Scan </vt:lpstr>
      <vt:lpstr>IP Protocol Scan </vt:lpstr>
      <vt:lpstr>ACK Scan </vt:lpstr>
      <vt:lpstr>Window Scan </vt:lpstr>
      <vt:lpstr>RPC Scan </vt:lpstr>
      <vt:lpstr>IdleScan  </vt:lpstr>
      <vt:lpstr>IdleScan </vt:lpstr>
      <vt:lpstr>FTP Bounce Scan</vt:lpstr>
      <vt:lpstr>FTP Bounce Scan</vt:lpstr>
      <vt:lpstr>Nmap Ping Seçenekleri </vt:lpstr>
      <vt:lpstr>Nmap Ping Seçenekleri </vt:lpstr>
      <vt:lpstr>Nmap Ping Seçenekleri </vt:lpstr>
      <vt:lpstr>Nmap Ping Seçenekleri </vt:lpstr>
      <vt:lpstr>Nmap Ping Seçenekleri </vt:lpstr>
      <vt:lpstr>Nmap Ping Seçenekleri </vt:lpstr>
      <vt:lpstr>OS İzi Belirleme </vt:lpstr>
      <vt:lpstr>Os İzi Belirleme Seçenekleri </vt:lpstr>
      <vt:lpstr>Nmap Script Motoru  ( Nmap Scripting Engine – NSE ) </vt:lpstr>
      <vt:lpstr>Nmap Script Motoru  ( Nmap Scripting Engine – NSE ) </vt:lpstr>
      <vt:lpstr>Nmap Script Motoru  ( Nmap Scripting Engine – NSE ) </vt:lpstr>
      <vt:lpstr>NSE Seçenekleri  </vt:lpstr>
      <vt:lpstr>Güvenlik Ürünleri ve Nmap </vt:lpstr>
      <vt:lpstr>Fragmentation </vt:lpstr>
      <vt:lpstr>Spoofing </vt:lpstr>
      <vt:lpstr>Spoofing </vt:lpstr>
      <vt:lpstr>Spoofing </vt:lpstr>
      <vt:lpstr>Packet Manipulating </vt:lpstr>
      <vt:lpstr>PowerPoint Sunusu</vt:lpstr>
      <vt:lpstr>PowerPoint Sunusu</vt:lpstr>
      <vt:lpstr>PowerPoint Sunusu</vt:lpstr>
      <vt:lpstr>PowerPoint Sunusu</vt:lpstr>
      <vt:lpstr>PowerPoint Sunusu</vt:lpstr>
      <vt:lpstr>PowerPoint Sunusu</vt:lpstr>
      <vt:lpstr>PowerPoint Sunusu</vt:lpstr>
      <vt:lpstr>PowerPoint Sunusu</vt:lpstr>
      <vt:lpstr>Uygulama . Paket yakalama </vt:lpstr>
      <vt:lpstr>Uygulama . dsniff</vt:lpstr>
      <vt:lpstr>Kaynakça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2016-06-09T09:42:21Z</dcterms:created>
  <dcterms:modified xsi:type="dcterms:W3CDTF">2017-04-12T20:13:31Z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TC028048469991</vt:lpwstr>
  </property>
</Properties>
</file>